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67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3" r:id="rId5"/>
    <p:sldId id="258" r:id="rId6"/>
    <p:sldId id="264" r:id="rId7"/>
    <p:sldId id="265" r:id="rId8"/>
    <p:sldId id="268" r:id="rId9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94640"/>
  </p:normalViewPr>
  <p:slideViewPr>
    <p:cSldViewPr snapToGrid="0" snapToObjects="1" showGuides="1">
      <p:cViewPr varScale="1">
        <p:scale>
          <a:sx n="69" d="100"/>
          <a:sy n="69" d="100"/>
        </p:scale>
        <p:origin x="-444" y="-108"/>
      </p:cViewPr>
      <p:guideLst>
        <p:guide orient="horz" pos="57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104A76-C80D-47C2-B16B-DE51C535195C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A171C-BD70-4817-B920-589E9876B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635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6003A-D1B1-4DEE-A6E3-E70D41197825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58770-37F3-4B07-B8C6-BA78CCE08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855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58770-37F3-4B07-B8C6-BA78CCE0876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803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11/7/2017</a:t>
            </a:fld>
            <a:endParaRPr lang="en-US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11/7/2017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11/7/2017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11/7/2017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11/7/2017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11/7/2017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11/7/2017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11/7/2017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11/7/2017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11/7/2017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11/7/2017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61BEF0D-F0BB-DE4B-95CE-6DB70DBA9567}" type="datetimeFigureOut">
              <a:rPr lang="en-US" smtClean="0"/>
              <a:pPr/>
              <a:t>11/7/2017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8" r:id="rId1"/>
    <p:sldLayoutId id="2147484069" r:id="rId2"/>
    <p:sldLayoutId id="2147484070" r:id="rId3"/>
    <p:sldLayoutId id="2147484071" r:id="rId4"/>
    <p:sldLayoutId id="2147484072" r:id="rId5"/>
    <p:sldLayoutId id="2147484073" r:id="rId6"/>
    <p:sldLayoutId id="2147484074" r:id="rId7"/>
    <p:sldLayoutId id="2147484075" r:id="rId8"/>
    <p:sldLayoutId id="2147484076" r:id="rId9"/>
    <p:sldLayoutId id="2147484077" r:id="rId10"/>
    <p:sldLayoutId id="2147484078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8593" y="2228626"/>
            <a:ext cx="9992352" cy="235722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Попечительский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совет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как 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одна из форм участия общества в управлении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образованием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36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4" name="Shape 119"/>
          <p:cNvSpPr/>
          <p:nvPr/>
        </p:nvSpPr>
        <p:spPr>
          <a:xfrm>
            <a:off x="3228453" y="370124"/>
            <a:ext cx="7559762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53585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Департамент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Агентства Республики Казахстан по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делам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государственной службы и противодействию коррупции </a:t>
            </a:r>
            <a:endParaRPr lang="ru-RU" sz="2000" b="1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Северо-Казахстанской области</a:t>
            </a: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509" y="347528"/>
            <a:ext cx="1512168" cy="151216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 rot="10800000" flipV="1">
            <a:off x="3228452" y="5631772"/>
            <a:ext cx="62047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Palatino Linotype" panose="02040502050505030304" pitchFamily="18" charset="0"/>
                <a:ea typeface="Iowan Old Style Roman" charset="0"/>
                <a:cs typeface="Iowan Old Style Roman" charset="0"/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  <a:ea typeface="Iowan Old Style Roman" charset="0"/>
                <a:cs typeface="Iowan Old Style Roman" charset="0"/>
              </a:rPr>
              <a:t>Петропавловск,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  <a:ea typeface="Iowan Old Style Roman" charset="0"/>
                <a:cs typeface="Iowan Old Style Roman" charset="0"/>
              </a:rPr>
              <a:t>2017г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87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0582" y="290945"/>
            <a:ext cx="8700654" cy="817420"/>
          </a:xfrm>
        </p:spPr>
        <p:txBody>
          <a:bodyPr>
            <a:normAutofit/>
          </a:bodyPr>
          <a:lstStyle/>
          <a:p>
            <a:pPr algn="ctr"/>
            <a:r>
              <a:rPr lang="kk-KZ" b="1" dirty="0" smtClean="0">
                <a:latin typeface="Trebuchet MS" charset="0"/>
                <a:ea typeface="Trebuchet MS" charset="0"/>
                <a:cs typeface="Trebuchet MS" charset="0"/>
              </a:rPr>
              <a:t>Попечительский совет</a:t>
            </a:r>
            <a:endParaRPr lang="ru-RU" b="1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0582" y="1108365"/>
            <a:ext cx="7954965" cy="983674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96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96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это одна из форм участия общества в управлении образованием, диалог от имени гражданского общества</a:t>
            </a:r>
            <a:r>
              <a:rPr lang="ru-RU" sz="96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96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 algn="ctr">
              <a:buNone/>
            </a:pPr>
            <a:endParaRPr lang="ru-RU" sz="9600" b="1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96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endParaRPr lang="ru-RU" sz="9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99308" y="1962002"/>
            <a:ext cx="99198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Может быть создан в двух формах</a:t>
            </a:r>
          </a:p>
          <a:p>
            <a:pPr algn="ctr"/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45673" y="3491348"/>
            <a:ext cx="49322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 образованием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юридического лица 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– некоммерческой организации (обще­ственного фонда, объединения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609942" y="5162544"/>
            <a:ext cx="101358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Право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выбора формы Попечительского совета принадлежит исключительно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членам совета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ctr">
              <a:buFont typeface="Wingdings" pitchFamily="2" charset="2"/>
              <a:buChar char="q"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Деятельность попечительского совета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регламентирована Типовыми правилами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организации работы Попечительского совета и порядок его избрания в организациях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образования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Приказ Министра образования и науки Республики Казахстан от 27 июля 2017 года № 355. 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Выноска со стрелкой вниз 22"/>
          <p:cNvSpPr/>
          <p:nvPr/>
        </p:nvSpPr>
        <p:spPr>
          <a:xfrm>
            <a:off x="2791690" y="2119748"/>
            <a:ext cx="7135090" cy="1371600"/>
          </a:xfrm>
          <a:prstGeom prst="downArrowCallout">
            <a:avLst/>
          </a:prstGeom>
          <a:solidFill>
            <a:schemeClr val="bg2">
              <a:lumMod val="50000"/>
              <a:alpha val="23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1551709" y="3491346"/>
            <a:ext cx="4807526" cy="1100823"/>
          </a:xfrm>
          <a:prstGeom prst="rect">
            <a:avLst/>
          </a:prstGeom>
          <a:solidFill>
            <a:schemeClr val="bg2">
              <a:lumMod val="75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677891" y="3491348"/>
            <a:ext cx="4742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b="1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без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образования юридического лица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556014" y="3484022"/>
            <a:ext cx="4986338" cy="1113105"/>
          </a:xfrm>
          <a:prstGeom prst="rect">
            <a:avLst/>
          </a:prstGeom>
          <a:solidFill>
            <a:schemeClr val="bg2">
              <a:lumMod val="50000"/>
              <a:alpha val="27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230582" y="4516213"/>
            <a:ext cx="8894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Следует отметить, что в соответствии с </a:t>
            </a:r>
            <a:r>
              <a:rPr lang="kk-K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Типовыми правилами,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выполнение членами совета своих полномочий осуществляется на безвозмездной основе.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19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4496" y="241069"/>
            <a:ext cx="9997440" cy="1143000"/>
          </a:xfrm>
        </p:spPr>
        <p:txBody>
          <a:bodyPr>
            <a:normAutofit/>
          </a:bodyPr>
          <a:lstStyle/>
          <a:p>
            <a:pPr algn="ctr"/>
            <a:r>
              <a:rPr lang="kk-KZ" sz="3200" b="1" dirty="0">
                <a:latin typeface="Arial" pitchFamily="34" charset="0"/>
                <a:ea typeface="Trebuchet MS" charset="0"/>
                <a:cs typeface="Arial" pitchFamily="34" charset="0"/>
              </a:rPr>
              <a:t>Попечительский </a:t>
            </a:r>
            <a:r>
              <a:rPr lang="kk-KZ" sz="3200" b="1" dirty="0" smtClean="0">
                <a:latin typeface="Arial" pitchFamily="34" charset="0"/>
                <a:ea typeface="Trebuchet MS" charset="0"/>
                <a:cs typeface="Arial" pitchFamily="34" charset="0"/>
              </a:rPr>
              <a:t>совет</a:t>
            </a:r>
            <a:br>
              <a:rPr lang="kk-KZ" sz="3200" b="1" dirty="0" smtClean="0">
                <a:latin typeface="Arial" pitchFamily="34" charset="0"/>
                <a:ea typeface="Trebuchet MS" charset="0"/>
                <a:cs typeface="Arial" pitchFamily="34" charset="0"/>
              </a:rPr>
            </a:br>
            <a:r>
              <a:rPr lang="kk-KZ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ea typeface="Trebuchet MS" charset="0"/>
                <a:cs typeface="Arial" pitchFamily="34" charset="0"/>
              </a:rPr>
              <a:t>взаимодействует</a:t>
            </a:r>
            <a:endParaRPr lang="ru-RU" sz="2400" dirty="0">
              <a:solidFill>
                <a:schemeClr val="accent5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93274" y="1564244"/>
            <a:ext cx="33943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Родительский комитет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67782" y="2900294"/>
            <a:ext cx="396018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Администрация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организации образования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30436" y="4318685"/>
            <a:ext cx="393469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endParaRPr lang="ru-RU" sz="24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Другие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физические и юридические лица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370618" y="1825853"/>
            <a:ext cx="3810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Местные исполнительные органы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132619" y="3500459"/>
            <a:ext cx="34082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Заинтересованные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государственные органы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593274" y="1564244"/>
            <a:ext cx="3558400" cy="1234374"/>
          </a:xfrm>
          <a:prstGeom prst="roundRect">
            <a:avLst/>
          </a:prstGeom>
          <a:solidFill>
            <a:schemeClr val="accent6">
              <a:lumMod val="75000"/>
              <a:alpha val="1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879232" y="3364859"/>
            <a:ext cx="3574472" cy="1535579"/>
          </a:xfrm>
          <a:prstGeom prst="roundRect">
            <a:avLst/>
          </a:prstGeom>
          <a:solidFill>
            <a:schemeClr val="accent6">
              <a:lumMod val="75000"/>
              <a:alpha val="3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45181" y="5323741"/>
            <a:ext cx="3505200" cy="1215130"/>
          </a:xfrm>
          <a:prstGeom prst="roundRect">
            <a:avLst/>
          </a:prstGeom>
          <a:solidFill>
            <a:schemeClr val="accent6">
              <a:lumMod val="75000"/>
              <a:alpha val="6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135091" y="1662545"/>
            <a:ext cx="4184073" cy="1702314"/>
          </a:xfrm>
          <a:prstGeom prst="roundRect">
            <a:avLst/>
          </a:prstGeom>
          <a:solidFill>
            <a:schemeClr val="accent1">
              <a:alpha val="5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730836" y="3738487"/>
            <a:ext cx="3948545" cy="1443113"/>
          </a:xfrm>
          <a:prstGeom prst="roundRect">
            <a:avLst/>
          </a:prstGeom>
          <a:solidFill>
            <a:schemeClr val="accent1">
              <a:alpha val="8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304310" y="241069"/>
            <a:ext cx="6713496" cy="1143000"/>
          </a:xfrm>
          <a:prstGeom prst="roundRect">
            <a:avLst/>
          </a:prstGeom>
          <a:solidFill>
            <a:schemeClr val="accent3">
              <a:lumMod val="75000"/>
              <a:alpha val="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flipH="1">
            <a:off x="4745182" y="1367267"/>
            <a:ext cx="1226127" cy="1957237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5151674" y="1417320"/>
            <a:ext cx="302030" cy="245225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289964" y="1417320"/>
            <a:ext cx="55418" cy="3906421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490854" y="1417320"/>
            <a:ext cx="1233055" cy="3298856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6982691" y="1367267"/>
            <a:ext cx="249382" cy="295278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54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3382" y="0"/>
            <a:ext cx="9669608" cy="89275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Порядок избрания Попечительского совета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3382" y="1028699"/>
            <a:ext cx="9499456" cy="771525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Уполномоченный орган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или местный исполнительный орган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области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образования: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8000" y="269033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43113" y="2028825"/>
            <a:ext cx="90959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Размещает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объявление о формировании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интернет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ресурсе и (или) в периодическом печатном издании </a:t>
            </a:r>
          </a:p>
          <a:p>
            <a:pPr algn="ctr"/>
            <a:endParaRPr lang="ru-RU" sz="2000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34702" y="3006248"/>
            <a:ext cx="96221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 Принимает предложения по  составу совета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43062" y="3877218"/>
            <a:ext cx="102012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Утверждает состав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представители местных представительных, исполнительных и правоохранительных органов;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представители работодателей и социальных партнеров;	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представители некоммерческих организаций (при наличии);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 одному родителю или законному представителю обучающихся в данной организации образования из каждой параллели классов, курсов, рекомендованные родительским комитетом;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благотворители (при наличии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).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600275" y="892750"/>
            <a:ext cx="10504624" cy="907473"/>
          </a:xfrm>
          <a:prstGeom prst="roundRect">
            <a:avLst/>
          </a:prstGeom>
          <a:solidFill>
            <a:schemeClr val="accent3">
              <a:lumMod val="75000"/>
              <a:alpha val="12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00275" y="2037030"/>
            <a:ext cx="10474317" cy="707886"/>
          </a:xfrm>
          <a:prstGeom prst="roundRect">
            <a:avLst/>
          </a:prstGeom>
          <a:solidFill>
            <a:schemeClr val="tx2">
              <a:lumMod val="40000"/>
              <a:lumOff val="60000"/>
              <a:alpha val="16000"/>
            </a:schemeClr>
          </a:solidFill>
          <a:ln w="317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600276" y="3067773"/>
            <a:ext cx="10474317" cy="479425"/>
          </a:xfrm>
          <a:prstGeom prst="roundRect">
            <a:avLst/>
          </a:prstGeom>
          <a:solidFill>
            <a:schemeClr val="accent4">
              <a:lumMod val="60000"/>
              <a:lumOff val="40000"/>
              <a:alpha val="32000"/>
            </a:schemeClr>
          </a:solidFill>
          <a:ln w="317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497801" y="2744916"/>
            <a:ext cx="484632" cy="314752"/>
          </a:xfrm>
          <a:prstGeom prst="downArrow">
            <a:avLst/>
          </a:prstGeom>
          <a:solidFill>
            <a:schemeClr val="accent3">
              <a:lumMod val="60000"/>
              <a:lumOff val="40000"/>
              <a:alpha val="5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569969" y="3877218"/>
            <a:ext cx="10504624" cy="2842434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6524152" y="3534860"/>
            <a:ext cx="431930" cy="354478"/>
          </a:xfrm>
          <a:prstGeom prst="downArrow">
            <a:avLst/>
          </a:prstGeom>
          <a:solidFill>
            <a:schemeClr val="accent4">
              <a:lumMod val="75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32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8691" y="180110"/>
            <a:ext cx="10293927" cy="90054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Требования к составу Попечительского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совета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6123" y="900241"/>
            <a:ext cx="9690021" cy="5431286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ечетное количество человек 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 менее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9 человек;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исключение близкого родства и свойства между членами совета и руководителем организации образования;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руководителем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Попечительского совета 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является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председатель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который избирается путем открытого голосования большинством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голосов;</a:t>
            </a:r>
            <a:endParaRPr lang="ru-RU" sz="28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представителей госорганов, входящих в Попечительский совет  не должно превышать более 3 человек 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представитель госорганов не может быть избран председателем Попечительского совета;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срок 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полномочий членов совета 1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год;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9880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45672" y="152402"/>
            <a:ext cx="9684327" cy="98367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Полномочия Попечительского 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совета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: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(основные)</a:t>
            </a:r>
            <a:endParaRPr lang="ru-RU" sz="1800" dirty="0">
              <a:solidFill>
                <a:schemeClr val="accent5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4746" y="4939465"/>
            <a:ext cx="4405746" cy="1710717"/>
          </a:xfrm>
        </p:spPr>
        <p:txBody>
          <a:bodyPr>
            <a:noAutofit/>
          </a:bodyPr>
          <a:lstStyle/>
          <a:p>
            <a:pPr marL="0" lvl="8" indent="0" algn="ctr"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заслушивает </a:t>
            </a: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отчеты руководителя организации образования о деятельности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организации, </a:t>
            </a: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 качественном предоставлении образовательных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услуг</a:t>
            </a:r>
            <a:endParaRPr lang="ru-RU" sz="1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8" indent="0"/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75" y="1328736"/>
            <a:ext cx="39004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indent="0" algn="ct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осуществление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общественного контроля за соблюдением прав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обучающихся,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 также за расходованием благотворительной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помощи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43738" y="1098488"/>
            <a:ext cx="47577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ctr"/>
            <a:r>
              <a:rPr lang="ru-RU" b="1" dirty="0">
                <a:solidFill>
                  <a:srgbClr val="C32D2E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выработка предложений в устав организации образования, формировании бюджета, а также рекомендации по приоритетным направлениям развития организации </a:t>
            </a:r>
            <a:r>
              <a:rPr lang="ru-RU" b="1" dirty="0" smtClean="0">
                <a:solidFill>
                  <a:srgbClr val="C32D2E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образования</a:t>
            </a:r>
            <a:endParaRPr lang="ru-RU" b="1" dirty="0">
              <a:solidFill>
                <a:srgbClr val="C32D2E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715376" y="2852814"/>
            <a:ext cx="32575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/>
            <a:r>
              <a:rPr lang="ru-RU" dirty="0" smtClean="0">
                <a:solidFill>
                  <a:srgbClr val="C32D2E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C32D2E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57374" y="3013524"/>
            <a:ext cx="405851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ctr"/>
            <a:r>
              <a:rPr lang="ru-RU" b="1" dirty="0">
                <a:solidFill>
                  <a:srgbClr val="C32D2E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внесение предложений уполномоченному об устранении выявленных Попечительским советом недостатков в работе организации образования</a:t>
            </a:r>
          </a:p>
          <a:p>
            <a:pPr marL="0" lvl="8" indent="0" algn="ctr">
              <a:buNone/>
            </a:pPr>
            <a:endParaRPr lang="ru-RU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1745672" y="1136073"/>
            <a:ext cx="4012192" cy="1764723"/>
          </a:xfrm>
          <a:prstGeom prst="flowChartAlternateProcess">
            <a:avLst/>
          </a:prstGeom>
          <a:solidFill>
            <a:schemeClr val="accent3">
              <a:lumMod val="60000"/>
              <a:lumOff val="40000"/>
              <a:alpha val="6000"/>
            </a:schemeClr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694775" y="1136072"/>
            <a:ext cx="5192426" cy="1764723"/>
          </a:xfrm>
          <a:prstGeom prst="roundRect">
            <a:avLst/>
          </a:prstGeom>
          <a:solidFill>
            <a:schemeClr val="tx2">
              <a:lumMod val="60000"/>
              <a:lumOff val="40000"/>
              <a:alpha val="7000"/>
            </a:schemeClr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1745672" y="3035712"/>
            <a:ext cx="4179637" cy="1732138"/>
          </a:xfrm>
          <a:prstGeom prst="flowChartAlternateProcess">
            <a:avLst/>
          </a:prstGeom>
          <a:solidFill>
            <a:schemeClr val="tx2">
              <a:lumMod val="60000"/>
              <a:lumOff val="40000"/>
              <a:alpha val="4000"/>
            </a:schemeClr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1721479" y="4939462"/>
            <a:ext cx="4330305" cy="1607127"/>
          </a:xfrm>
          <a:prstGeom prst="flowChartAlternateProcess">
            <a:avLst/>
          </a:prstGeom>
          <a:solidFill>
            <a:schemeClr val="tx2">
              <a:lumMod val="60000"/>
              <a:lumOff val="40000"/>
              <a:alpha val="10000"/>
            </a:schemeClr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043738" y="3222145"/>
            <a:ext cx="47577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ctr"/>
            <a:r>
              <a:rPr lang="ru-RU" b="1" dirty="0">
                <a:solidFill>
                  <a:srgbClr val="C32D2E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участие в распределении финансовых средств, </a:t>
            </a:r>
            <a:r>
              <a:rPr lang="ru-RU" b="1" dirty="0" smtClean="0">
                <a:solidFill>
                  <a:srgbClr val="C32D2E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поступивших в </a:t>
            </a:r>
            <a:r>
              <a:rPr lang="ru-RU" b="1" dirty="0">
                <a:solidFill>
                  <a:srgbClr val="C32D2E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организацию образования в виде благотворительной помощи и принятие решение об их целевом </a:t>
            </a:r>
            <a:r>
              <a:rPr lang="ru-RU" b="1" dirty="0" smtClean="0">
                <a:solidFill>
                  <a:srgbClr val="C32D2E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расходовании</a:t>
            </a:r>
            <a:endParaRPr lang="ru-RU" dirty="0">
              <a:solidFill>
                <a:srgbClr val="C32D2E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6691745" y="3102150"/>
            <a:ext cx="5195456" cy="1717317"/>
          </a:xfrm>
          <a:prstGeom prst="flowChartAlternateProcess">
            <a:avLst/>
          </a:prstGeom>
          <a:solidFill>
            <a:schemeClr val="tx2">
              <a:lumMod val="60000"/>
              <a:lumOff val="40000"/>
              <a:alpha val="6000"/>
            </a:schemeClr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871855" y="5164048"/>
            <a:ext cx="49296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участие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конференциях, совещаниях, семинарах по вопросам деятельности организаций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образования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609048" y="5067698"/>
            <a:ext cx="5192426" cy="1486134"/>
          </a:xfrm>
          <a:prstGeom prst="roundRect">
            <a:avLst/>
          </a:prstGeom>
          <a:solidFill>
            <a:schemeClr val="tx2">
              <a:lumMod val="60000"/>
              <a:lumOff val="40000"/>
              <a:alpha val="5000"/>
            </a:schemeClr>
          </a:solidFill>
          <a:ln w="317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56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27017" y="429492"/>
            <a:ext cx="10141527" cy="9282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Порядок организации работы </a:t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Попечительского 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совета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4327" y="2909456"/>
            <a:ext cx="9337961" cy="997526"/>
          </a:xfrm>
        </p:spPr>
        <p:txBody>
          <a:bodyPr>
            <a:normAutofit fontScale="25000" lnSpcReduction="20000"/>
          </a:bodyPr>
          <a:lstStyle/>
          <a:p>
            <a:pPr marL="82296" indent="0" algn="ctr">
              <a:buNone/>
            </a:pPr>
            <a:r>
              <a:rPr lang="ru-RU" sz="80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82296" indent="0" algn="ctr">
              <a:buNone/>
            </a:pPr>
            <a:r>
              <a:rPr lang="ru-RU" sz="80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ПРОТОКОЛ</a:t>
            </a:r>
          </a:p>
          <a:p>
            <a:pPr marL="82296" indent="0" algn="ctr">
              <a:buNone/>
            </a:pPr>
            <a:r>
              <a:rPr lang="ru-RU" sz="80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80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аправляется </a:t>
            </a:r>
          </a:p>
          <a:p>
            <a:pPr marL="82296" indent="0" algn="ctr">
              <a:buNone/>
            </a:pPr>
            <a:r>
              <a:rPr lang="ru-RU" sz="80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82296" indent="0" algn="ctr">
              <a:buNone/>
            </a:pPr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82296" indent="0">
              <a:buNone/>
            </a:pP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64327" y="1469638"/>
            <a:ext cx="88946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РЕШЕНИЕ </a:t>
            </a:r>
          </a:p>
          <a:p>
            <a:pPr lvl="0"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попечительского совета принимается открытым голосованием большинством голосов и оформляется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63091" y="3105835"/>
            <a:ext cx="68857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27565" y="3906980"/>
            <a:ext cx="90747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02874" y="5488700"/>
            <a:ext cx="9199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000" b="1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размещается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интернет ресурсе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67345" y="1469638"/>
            <a:ext cx="9434944" cy="1200329"/>
          </a:xfrm>
          <a:prstGeom prst="roundRect">
            <a:avLst/>
          </a:prstGeom>
          <a:solidFill>
            <a:schemeClr val="accent6">
              <a:lumMod val="75000"/>
              <a:alpha val="4000"/>
            </a:schemeClr>
          </a:solidFill>
          <a:ln w="317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15835" y="3032470"/>
            <a:ext cx="9434944" cy="997526"/>
          </a:xfrm>
          <a:prstGeom prst="roundRect">
            <a:avLst/>
          </a:prstGeom>
          <a:solidFill>
            <a:schemeClr val="accent1">
              <a:alpha val="14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67345" y="4347640"/>
            <a:ext cx="9434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C32D2E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в уполномоченный орган или местный исполнительный орган в области образования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64327" y="4347640"/>
            <a:ext cx="9337961" cy="930941"/>
          </a:xfrm>
          <a:prstGeom prst="roundRect">
            <a:avLst/>
          </a:prstGeom>
          <a:solidFill>
            <a:schemeClr val="accent1">
              <a:alpha val="13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967342" y="5789027"/>
            <a:ext cx="9434945" cy="815118"/>
          </a:xfrm>
          <a:prstGeom prst="roundRect">
            <a:avLst/>
          </a:prstGeom>
          <a:solidFill>
            <a:schemeClr val="accent1">
              <a:alpha val="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6200185" y="2669967"/>
            <a:ext cx="505691" cy="359233"/>
          </a:xfrm>
          <a:prstGeom prst="downArrow">
            <a:avLst/>
          </a:prstGeom>
          <a:solidFill>
            <a:schemeClr val="accent1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6200185" y="4029997"/>
            <a:ext cx="484632" cy="3176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248675" y="5278581"/>
            <a:ext cx="484632" cy="4653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6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27017" y="214313"/>
            <a:ext cx="10545908" cy="75723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Порядок организации работы Попечительского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совета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8179" y="2097801"/>
            <a:ext cx="8950036" cy="354074"/>
          </a:xfrm>
        </p:spPr>
        <p:txBody>
          <a:bodyPr>
            <a:normAutofit fontScale="77500" lnSpcReduction="20000"/>
          </a:bodyPr>
          <a:lstStyle/>
          <a:p>
            <a:pPr marL="82296" indent="0" algn="ctr">
              <a:buNone/>
            </a:pPr>
            <a:endParaRPr lang="ru-RU" sz="2600" b="1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82296" indent="0">
              <a:buNone/>
            </a:pP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34835" y="961806"/>
            <a:ext cx="976745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БЛАГОТВОРИТЕЛЬНАЯ ПОМОЩЬ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организации образования оказывается в добровольном порядке на безвозмездной основе и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оступает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счет организации образования </a:t>
            </a:r>
          </a:p>
          <a:p>
            <a:pPr algn="ctr"/>
            <a:endParaRPr lang="ru-RU" sz="20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63091" y="3105835"/>
            <a:ext cx="68857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27565" y="3906980"/>
            <a:ext cx="90747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28799" y="833843"/>
            <a:ext cx="9923753" cy="1271588"/>
          </a:xfrm>
          <a:prstGeom prst="roundRect">
            <a:avLst/>
          </a:prstGeom>
          <a:solidFill>
            <a:schemeClr val="accent6">
              <a:lumMod val="75000"/>
              <a:alpha val="4000"/>
            </a:schemeClr>
          </a:solidFill>
          <a:ln w="317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634835" y="2285246"/>
            <a:ext cx="10338090" cy="2882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Поступления от благотворительной помощи и расходуется по решению Попечительского совета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следующие цели: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     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1) социальная поддержка обучающихся и воспитанников организации образования;</a:t>
            </a:r>
          </a:p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     2) совершенствование материально-технической базы организации образования;</a:t>
            </a:r>
          </a:p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     3) развитие спорта, поддержка одаренных детей;</a:t>
            </a:r>
          </a:p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     4) осуществление расходов на организацию образовательного процесса сверх требований государственных общеобразовательных стандартов образования.</a:t>
            </a:r>
          </a:p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    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34835" y="5167745"/>
            <a:ext cx="103380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Организация образования ежегодно, по итогам финансового года, информирует общественность о результатах деятельности по использованию и движении средств благотворительной помощи, путем размещения соответствующего отчета на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интернет-ресурсе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данной организации образования, уполномоченного органа соответствующей отрасли, местного исполнительного органа в области образования.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34835" y="2285245"/>
            <a:ext cx="10338089" cy="2605034"/>
          </a:xfrm>
          <a:prstGeom prst="roundRect">
            <a:avLst/>
          </a:prstGeom>
          <a:solidFill>
            <a:schemeClr val="accent1">
              <a:alpha val="3000"/>
            </a:schemeClr>
          </a:solidFill>
          <a:ln w="317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520509" y="1977367"/>
            <a:ext cx="484632" cy="354074"/>
          </a:xfrm>
          <a:prstGeom prst="downArrow">
            <a:avLst/>
          </a:prstGeom>
          <a:solidFill>
            <a:schemeClr val="accent1">
              <a:lumMod val="75000"/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86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1085</TotalTime>
  <Words>493</Words>
  <Application>Microsoft Office PowerPoint</Application>
  <PresentationFormat>Произвольный</PresentationFormat>
  <Paragraphs>76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Попечительский совет как одна из форм участия общества в управлении образованием </vt:lpstr>
      <vt:lpstr>Попечительский совет</vt:lpstr>
      <vt:lpstr>Попечительский совет взаимодействует</vt:lpstr>
      <vt:lpstr> Порядок избрания Попечительского совета:</vt:lpstr>
      <vt:lpstr>Требования к составу Попечительского совета: </vt:lpstr>
      <vt:lpstr>Полномочия Попечительского совета : (основные)</vt:lpstr>
      <vt:lpstr>Порядок организации работы  Попечительского совета</vt:lpstr>
      <vt:lpstr>Порядок организации работы Попечительского совета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Попечительские  советы</dc:title>
  <dc:creator>Пользователь Microsoft Office</dc:creator>
  <cp:lastModifiedBy>nurgalimov.s</cp:lastModifiedBy>
  <cp:revision>65</cp:revision>
  <cp:lastPrinted>2017-11-06T12:54:42Z</cp:lastPrinted>
  <dcterms:created xsi:type="dcterms:W3CDTF">2017-04-27T05:42:44Z</dcterms:created>
  <dcterms:modified xsi:type="dcterms:W3CDTF">2017-11-07T10:03:53Z</dcterms:modified>
</cp:coreProperties>
</file>