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8.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9.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14">
  <p:sldMasterIdLst>
    <p:sldMasterId id="2147483648" r:id="rId1"/>
    <p:sldMasterId id="2147483673" r:id="rId2"/>
    <p:sldMasterId id="2147483681" r:id="rId3"/>
    <p:sldMasterId id="2147483689" r:id="rId4"/>
  </p:sldMasterIdLst>
  <p:notesMasterIdLst>
    <p:notesMasterId r:id="rId44"/>
  </p:notesMasterIdLst>
  <p:handoutMasterIdLst>
    <p:handoutMasterId r:id="rId45"/>
  </p:handoutMasterIdLst>
  <p:sldIdLst>
    <p:sldId id="310" r:id="rId5"/>
    <p:sldId id="365" r:id="rId6"/>
    <p:sldId id="363" r:id="rId7"/>
    <p:sldId id="388" r:id="rId8"/>
    <p:sldId id="360" r:id="rId9"/>
    <p:sldId id="390" r:id="rId10"/>
    <p:sldId id="391" r:id="rId11"/>
    <p:sldId id="326" r:id="rId12"/>
    <p:sldId id="392" r:id="rId13"/>
    <p:sldId id="366" r:id="rId14"/>
    <p:sldId id="393" r:id="rId15"/>
    <p:sldId id="394" r:id="rId16"/>
    <p:sldId id="328" r:id="rId17"/>
    <p:sldId id="361" r:id="rId18"/>
    <p:sldId id="370" r:id="rId19"/>
    <p:sldId id="395" r:id="rId20"/>
    <p:sldId id="396" r:id="rId21"/>
    <p:sldId id="404" r:id="rId22"/>
    <p:sldId id="405" r:id="rId23"/>
    <p:sldId id="410" r:id="rId24"/>
    <p:sldId id="411" r:id="rId25"/>
    <p:sldId id="369" r:id="rId26"/>
    <p:sldId id="406" r:id="rId27"/>
    <p:sldId id="403" r:id="rId28"/>
    <p:sldId id="407" r:id="rId29"/>
    <p:sldId id="408" r:id="rId30"/>
    <p:sldId id="409" r:id="rId31"/>
    <p:sldId id="397" r:id="rId32"/>
    <p:sldId id="375" r:id="rId33"/>
    <p:sldId id="398" r:id="rId34"/>
    <p:sldId id="380" r:id="rId35"/>
    <p:sldId id="376" r:id="rId36"/>
    <p:sldId id="401" r:id="rId37"/>
    <p:sldId id="382" r:id="rId38"/>
    <p:sldId id="383" r:id="rId39"/>
    <p:sldId id="402" r:id="rId40"/>
    <p:sldId id="384" r:id="rId41"/>
    <p:sldId id="385" r:id="rId42"/>
    <p:sldId id="386" r:id="rId43"/>
  </p:sldIdLst>
  <p:sldSz cx="9906000" cy="6858000" type="A4"/>
  <p:notesSz cx="9928225" cy="67976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guide id="3"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F7FC"/>
    <a:srgbClr val="188AD8"/>
    <a:srgbClr val="FFB1FF"/>
    <a:srgbClr val="000000"/>
    <a:srgbClr val="C5E0B1"/>
    <a:srgbClr val="A9D1A1"/>
    <a:srgbClr val="D4F9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28" autoAdjust="0"/>
    <p:restoredTop sz="94660"/>
  </p:normalViewPr>
  <p:slideViewPr>
    <p:cSldViewPr snapToGrid="0">
      <p:cViewPr>
        <p:scale>
          <a:sx n="94" d="100"/>
          <a:sy n="94" d="100"/>
        </p:scale>
        <p:origin x="-108" y="-342"/>
      </p:cViewPr>
      <p:guideLst>
        <p:guide orient="horz" pos="2160"/>
        <p:guide pos="384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02125" cy="34131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5622925" y="0"/>
            <a:ext cx="4303713" cy="341313"/>
          </a:xfrm>
          <a:prstGeom prst="rect">
            <a:avLst/>
          </a:prstGeom>
        </p:spPr>
        <p:txBody>
          <a:bodyPr vert="horz" lIns="91440" tIns="45720" rIns="91440" bIns="45720" rtlCol="0"/>
          <a:lstStyle>
            <a:lvl1pPr algn="r">
              <a:defRPr sz="1200"/>
            </a:lvl1pPr>
          </a:lstStyle>
          <a:p>
            <a:fld id="{C6F380A4-5BCF-486B-AC17-9BAC8EFDCBEE}" type="datetime1">
              <a:rPr lang="ru-RU" smtClean="0"/>
              <a:pPr/>
              <a:t>15.05.2019</a:t>
            </a:fld>
            <a:endParaRPr lang="ru-RU"/>
          </a:p>
        </p:txBody>
      </p:sp>
      <p:sp>
        <p:nvSpPr>
          <p:cNvPr id="4" name="Нижний колонтитул 3"/>
          <p:cNvSpPr>
            <a:spLocks noGrp="1"/>
          </p:cNvSpPr>
          <p:nvPr>
            <p:ph type="ftr" sz="quarter" idx="2"/>
          </p:nvPr>
        </p:nvSpPr>
        <p:spPr>
          <a:xfrm>
            <a:off x="0" y="6456363"/>
            <a:ext cx="4302125" cy="341312"/>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5622925" y="6456363"/>
            <a:ext cx="4303713" cy="341312"/>
          </a:xfrm>
          <a:prstGeom prst="rect">
            <a:avLst/>
          </a:prstGeom>
        </p:spPr>
        <p:txBody>
          <a:bodyPr vert="horz" lIns="91440" tIns="45720" rIns="91440" bIns="45720" rtlCol="0" anchor="b"/>
          <a:lstStyle>
            <a:lvl1pPr algn="r">
              <a:defRPr sz="1200"/>
            </a:lvl1pPr>
          </a:lstStyle>
          <a:p>
            <a:fld id="{D040228D-2DC7-4102-BA29-E97B8E971562}" type="slidenum">
              <a:rPr lang="ru-RU" smtClean="0"/>
              <a:pPr/>
              <a:t>‹#›</a:t>
            </a:fld>
            <a:endParaRPr lang="ru-RU"/>
          </a:p>
        </p:txBody>
      </p:sp>
    </p:spTree>
    <p:extLst>
      <p:ext uri="{BB962C8B-B14F-4D97-AF65-F5344CB8AC3E}">
        <p14:creationId xmlns:p14="http://schemas.microsoft.com/office/powerpoint/2010/main" val="17045177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4302230" cy="339884"/>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623698" y="0"/>
            <a:ext cx="4302230" cy="339884"/>
          </a:xfrm>
          <a:prstGeom prst="rect">
            <a:avLst/>
          </a:prstGeom>
        </p:spPr>
        <p:txBody>
          <a:bodyPr vert="horz" lIns="91440" tIns="45720" rIns="91440" bIns="45720" rtlCol="0"/>
          <a:lstStyle>
            <a:lvl1pPr algn="r">
              <a:defRPr sz="1200"/>
            </a:lvl1pPr>
          </a:lstStyle>
          <a:p>
            <a:fld id="{2DF69B51-E634-4012-818A-0A9BA48AE986}" type="datetime1">
              <a:rPr lang="ru-RU" smtClean="0"/>
              <a:pPr/>
              <a:t>15.05.2019</a:t>
            </a:fld>
            <a:endParaRPr lang="ru-RU"/>
          </a:p>
        </p:txBody>
      </p:sp>
      <p:sp>
        <p:nvSpPr>
          <p:cNvPr id="4" name="Образ слайда 3"/>
          <p:cNvSpPr>
            <a:spLocks noGrp="1" noRot="1" noChangeAspect="1"/>
          </p:cNvSpPr>
          <p:nvPr>
            <p:ph type="sldImg" idx="2"/>
          </p:nvPr>
        </p:nvSpPr>
        <p:spPr>
          <a:xfrm>
            <a:off x="3122613" y="509588"/>
            <a:ext cx="3683000" cy="25495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92823" y="3228898"/>
            <a:ext cx="7942580" cy="305895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6456612"/>
            <a:ext cx="4302230" cy="339884"/>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623698" y="6456612"/>
            <a:ext cx="4302230" cy="339884"/>
          </a:xfrm>
          <a:prstGeom prst="rect">
            <a:avLst/>
          </a:prstGeom>
        </p:spPr>
        <p:txBody>
          <a:bodyPr vert="horz" lIns="91440" tIns="45720" rIns="91440" bIns="45720" rtlCol="0" anchor="b"/>
          <a:lstStyle>
            <a:lvl1pPr algn="r">
              <a:defRPr sz="1200"/>
            </a:lvl1pPr>
          </a:lstStyle>
          <a:p>
            <a:fld id="{55392E3F-1A1D-4B2B-9B7E-CB75404A34A0}" type="slidenum">
              <a:rPr lang="ru-RU" smtClean="0"/>
              <a:pPr/>
              <a:t>‹#›</a:t>
            </a:fld>
            <a:endParaRPr lang="ru-RU"/>
          </a:p>
        </p:txBody>
      </p:sp>
    </p:spTree>
    <p:extLst>
      <p:ext uri="{BB962C8B-B14F-4D97-AF65-F5344CB8AC3E}">
        <p14:creationId xmlns:p14="http://schemas.microsoft.com/office/powerpoint/2010/main" val="274830207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Образ слайда 1"/>
          <p:cNvSpPr>
            <a:spLocks noGrp="1" noRot="1" noChangeAspect="1" noTextEdit="1"/>
          </p:cNvSpPr>
          <p:nvPr>
            <p:ph type="sldImg"/>
          </p:nvPr>
        </p:nvSpPr>
        <p:spPr bwMode="auto">
          <a:xfrm>
            <a:off x="3306763" y="849313"/>
            <a:ext cx="3314700" cy="22955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dirty="0" smtClean="0"/>
          </a:p>
        </p:txBody>
      </p:sp>
    </p:spTree>
    <p:extLst>
      <p:ext uri="{BB962C8B-B14F-4D97-AF65-F5344CB8AC3E}">
        <p14:creationId xmlns:p14="http://schemas.microsoft.com/office/powerpoint/2010/main" val="174622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915988" y="485775"/>
            <a:ext cx="5608637" cy="3883025"/>
          </a:xfrm>
        </p:spPr>
      </p:sp>
      <p:sp>
        <p:nvSpPr>
          <p:cNvPr id="7" name="Notes Placeholder 6"/>
          <p:cNvSpPr>
            <a:spLocks noGrp="1"/>
          </p:cNvSpPr>
          <p:nvPr>
            <p:ph type="body" idx="1"/>
          </p:nvPr>
        </p:nvSpPr>
        <p:spPr>
          <a:xfrm>
            <a:off x="1115442" y="4686327"/>
            <a:ext cx="5205386" cy="248920"/>
          </a:xfrm>
        </p:spPr>
        <p:txBody>
          <a:bodyPr>
            <a:spAutoFit/>
          </a:bodyPr>
          <a:lstStyle/>
          <a:p>
            <a:endParaRPr lang="en-US" dirty="0"/>
          </a:p>
        </p:txBody>
      </p:sp>
    </p:spTree>
    <p:extLst>
      <p:ext uri="{BB962C8B-B14F-4D97-AF65-F5344CB8AC3E}">
        <p14:creationId xmlns:p14="http://schemas.microsoft.com/office/powerpoint/2010/main" val="1033282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val="3607183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866512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val="108254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val="476688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val="675873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val="982008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915988" y="485775"/>
            <a:ext cx="5608637" cy="3883025"/>
          </a:xfrm>
        </p:spPr>
      </p:sp>
      <p:sp>
        <p:nvSpPr>
          <p:cNvPr id="7" name="Notes Placeholder 6"/>
          <p:cNvSpPr>
            <a:spLocks noGrp="1"/>
          </p:cNvSpPr>
          <p:nvPr>
            <p:ph type="body" idx="1"/>
          </p:nvPr>
        </p:nvSpPr>
        <p:spPr>
          <a:xfrm>
            <a:off x="1115442" y="4686327"/>
            <a:ext cx="5205386" cy="248920"/>
          </a:xfrm>
        </p:spPr>
        <p:txBody>
          <a:bodyPr>
            <a:spAutoFit/>
          </a:bodyPr>
          <a:lstStyle/>
          <a:p>
            <a:endParaRPr lang="en-US" dirty="0"/>
          </a:p>
        </p:txBody>
      </p:sp>
    </p:spTree>
    <p:extLst>
      <p:ext uri="{BB962C8B-B14F-4D97-AF65-F5344CB8AC3E}">
        <p14:creationId xmlns:p14="http://schemas.microsoft.com/office/powerpoint/2010/main" val="4248657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915988" y="485775"/>
            <a:ext cx="5608637" cy="3883025"/>
          </a:xfrm>
        </p:spPr>
      </p:sp>
      <p:sp>
        <p:nvSpPr>
          <p:cNvPr id="7" name="Notes Placeholder 6"/>
          <p:cNvSpPr>
            <a:spLocks noGrp="1"/>
          </p:cNvSpPr>
          <p:nvPr>
            <p:ph type="body" idx="1"/>
          </p:nvPr>
        </p:nvSpPr>
        <p:spPr>
          <a:xfrm>
            <a:off x="1115442" y="4686327"/>
            <a:ext cx="5205386" cy="248920"/>
          </a:xfrm>
        </p:spPr>
        <p:txBody>
          <a:bodyPr>
            <a:spAutoFit/>
          </a:bodyPr>
          <a:lstStyle/>
          <a:p>
            <a:endParaRPr lang="en-US" dirty="0"/>
          </a:p>
        </p:txBody>
      </p:sp>
    </p:spTree>
    <p:extLst>
      <p:ext uri="{BB962C8B-B14F-4D97-AF65-F5344CB8AC3E}">
        <p14:creationId xmlns:p14="http://schemas.microsoft.com/office/powerpoint/2010/main" val="1042855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8.xml"/><Relationship Id="rId1" Type="http://schemas.openxmlformats.org/officeDocument/2006/relationships/vmlDrawing" Target="../drawings/vmlDrawing2.v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2.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0.xml"/></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vmlDrawing" Target="../drawings/vmlDrawing4.vml"/><Relationship Id="rId5" Type="http://schemas.openxmlformats.org/officeDocument/2006/relationships/image" Target="../media/image5.emf"/><Relationship Id="rId4" Type="http://schemas.openxmlformats.org/officeDocument/2006/relationships/oleObject" Target="../embeddings/oleObject4.bin"/></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39.xml"/><Relationship Id="rId1" Type="http://schemas.openxmlformats.org/officeDocument/2006/relationships/vmlDrawing" Target="../drawings/vmlDrawing6.v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6.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0.xml"/><Relationship Id="rId1" Type="http://schemas.openxmlformats.org/officeDocument/2006/relationships/vmlDrawing" Target="../drawings/vmlDrawing7.vml"/><Relationship Id="rId5" Type="http://schemas.openxmlformats.org/officeDocument/2006/relationships/image" Target="../media/image4.emf"/><Relationship Id="rId4" Type="http://schemas.openxmlformats.org/officeDocument/2006/relationships/oleObject" Target="../embeddings/oleObject7.bin"/></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1.xml"/></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2.xml"/><Relationship Id="rId1" Type="http://schemas.openxmlformats.org/officeDocument/2006/relationships/vmlDrawing" Target="../drawings/vmlDrawing8.vml"/><Relationship Id="rId5" Type="http://schemas.openxmlformats.org/officeDocument/2006/relationships/image" Target="../media/image5.emf"/><Relationship Id="rId4" Type="http://schemas.openxmlformats.org/officeDocument/2006/relationships/oleObject" Target="../embeddings/oleObject8.bin"/></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0.xml"/><Relationship Id="rId1" Type="http://schemas.openxmlformats.org/officeDocument/2006/relationships/vmlDrawing" Target="../drawings/vmlDrawing10.v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10.bin"/></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1.xml"/><Relationship Id="rId1" Type="http://schemas.openxmlformats.org/officeDocument/2006/relationships/vmlDrawing" Target="../drawings/vmlDrawing11.vml"/><Relationship Id="rId5" Type="http://schemas.openxmlformats.org/officeDocument/2006/relationships/image" Target="../media/image4.emf"/><Relationship Id="rId4" Type="http://schemas.openxmlformats.org/officeDocument/2006/relationships/oleObject" Target="../embeddings/oleObject11.bin"/></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2.xml"/></Relationships>
</file>

<file path=ppt/slideLayouts/_rels/slideLayout28.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3.xml"/><Relationship Id="rId1" Type="http://schemas.openxmlformats.org/officeDocument/2006/relationships/vmlDrawing" Target="../drawings/vmlDrawing12.vml"/><Relationship Id="rId5" Type="http://schemas.openxmlformats.org/officeDocument/2006/relationships/image" Target="../media/image5.emf"/><Relationship Id="rId4" Type="http://schemas.openxmlformats.org/officeDocument/2006/relationships/oleObject" Target="../embeddings/oleObject12.bin"/></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4.xml"/><Relationship Id="rId1" Type="http://schemas.openxmlformats.org/officeDocument/2006/relationships/vmlDrawing" Target="../drawings/vmlDrawing13.vml"/><Relationship Id="rId5" Type="http://schemas.openxmlformats.org/officeDocument/2006/relationships/image" Target="../media/image5.emf"/><Relationship Id="rId4" Type="http://schemas.openxmlformats.org/officeDocument/2006/relationships/oleObject" Target="../embeddings/oleObject13.bin"/></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38250" y="1122363"/>
            <a:ext cx="74295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325A4C1-76BA-4806-8E2D-FA94E84153A0}" type="datetime1">
              <a:rPr lang="ru-RU" smtClean="0"/>
              <a:pPr/>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4199033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C769438-833E-49AD-A3A3-67BFB3235764}" type="datetime1">
              <a:rPr lang="ru-RU" smtClean="0"/>
              <a:pPr/>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3375926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88981" y="365125"/>
            <a:ext cx="2135981"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1037" y="365125"/>
            <a:ext cx="6284119"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02FF4B6-181D-4F64-A2E8-9C5E0D5B5163}" type="datetime1">
              <a:rPr lang="ru-RU" smtClean="0"/>
              <a:pPr/>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1733000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2. Slide Title"/>
          <p:cNvSpPr>
            <a:spLocks noGrp="1"/>
          </p:cNvSpPr>
          <p:nvPr>
            <p:ph type="title"/>
          </p:nvPr>
        </p:nvSpPr>
        <p:spPr bwMode="auto"/>
        <p:txBody>
          <a:bodyPr/>
          <a:lstStyle/>
          <a:p>
            <a:r>
              <a:rPr lang="en-US" smtClean="0"/>
              <a:t>Click to edit Master title style</a:t>
            </a:r>
            <a:endParaRPr lang="en-US" dirty="0"/>
          </a:p>
        </p:txBody>
      </p:sp>
    </p:spTree>
    <p:extLst>
      <p:ext uri="{BB962C8B-B14F-4D97-AF65-F5344CB8AC3E}">
        <p14:creationId xmlns:p14="http://schemas.microsoft.com/office/powerpoint/2010/main" val="1294472525"/>
      </p:ext>
    </p:extLst>
  </p:cSld>
  <p:clrMapOvr>
    <a:masterClrMapping/>
  </p:clrMapOvr>
  <p:extLst mod="1">
    <p:ext uri="{DCECCB84-F9BA-43D5-87BE-67443E8EF086}">
      <p15:sldGuideLst xmlns=""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8F9FB"/>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2465" name="think-cell Slide" r:id="rId4" imgW="360" imgH="360" progId="">
                  <p:embed/>
                </p:oleObj>
              </mc:Choice>
              <mc:Fallback>
                <p:oleObj name="think-cell Slide" r:id="rId4" imgW="360" imgH="360" progId="">
                  <p:embed/>
                  <p:pic>
                    <p:nvPicPr>
                      <p:cNvPr id="0" name="Picture 4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7"/>
          <p:cNvPicPr>
            <a:picLocks/>
          </p:cNvPicPr>
          <p:nvPr userDrawn="1"/>
        </p:nvPicPr>
        <p:blipFill rotWithShape="1">
          <a:blip r:embed="rId6">
            <a:extLst>
              <a:ext uri="{28A0092B-C50C-407E-A947-70E740481C1C}">
                <a14:useLocalDpi xmlns:a14="http://schemas.microsoft.com/office/drawing/2010/main" val="0"/>
              </a:ext>
            </a:extLst>
          </a:blip>
          <a:srcRect l="14233" t="106" r="9406" b="4609"/>
          <a:stretch/>
        </p:blipFill>
        <p:spPr>
          <a:xfrm>
            <a:off x="0" y="453529"/>
            <a:ext cx="9899231" cy="6404268"/>
          </a:xfrm>
          <a:prstGeom prst="rect">
            <a:avLst/>
          </a:prstGeom>
        </p:spPr>
      </p:pic>
      <p:sp>
        <p:nvSpPr>
          <p:cNvPr id="28" name="TitleRectangle"/>
          <p:cNvSpPr txBox="1">
            <a:spLocks/>
          </p:cNvSpPr>
          <p:nvPr userDrawn="1"/>
        </p:nvSpPr>
        <p:spPr>
          <a:xfrm>
            <a:off x="2305844" y="-8515"/>
            <a:ext cx="7600156" cy="3648610"/>
          </a:xfrm>
          <a:prstGeom prst="rect">
            <a:avLst/>
          </a:prstGeom>
          <a:solidFill>
            <a:srgbClr val="002960">
              <a:alpha val="92000"/>
            </a:srgbClr>
          </a:solidFill>
        </p:spPr>
        <p:txBody>
          <a:bodyPr vert="horz" wrap="square" lIns="220387" tIns="1469249" rIns="220387" bIns="110194" rtlCol="0">
            <a:noAutofit/>
          </a:bodyPr>
          <a:lstStyle>
            <a:lvl1pPr marL="0" indent="0" algn="l" defTabSz="914400" rtl="0" eaLnBrk="1" latinLnBrk="0" hangingPunct="1">
              <a:spcBef>
                <a:spcPct val="20000"/>
              </a:spcBef>
              <a:spcAft>
                <a:spcPts val="6000"/>
              </a:spcAft>
              <a:buFont typeface="Arial" pitchFamily="34" charset="0"/>
              <a:buNone/>
              <a:defRPr sz="3200" kern="1200">
                <a:solidFill>
                  <a:schemeClr val="accent1"/>
                </a:solidFill>
                <a:latin typeface="+mn-lt"/>
                <a:ea typeface="+mn-ea"/>
                <a:cs typeface="+mn-cs"/>
              </a:defRPr>
            </a:lvl1pPr>
            <a:lvl2pPr marL="0" indent="0" algn="l" defTabSz="914400" rtl="0" eaLnBrk="1" latinLnBrk="0" hangingPunct="1">
              <a:spcBef>
                <a:spcPct val="20000"/>
              </a:spcBef>
              <a:buFont typeface="Wingdings" charset="2"/>
              <a:buNone/>
              <a:defRPr sz="1400" kern="1200">
                <a:solidFill>
                  <a:schemeClr val="tx1">
                    <a:lumMod val="50000"/>
                    <a:lumOff val="50000"/>
                  </a:schemeClr>
                </a:solidFill>
                <a:latin typeface="+mn-lt"/>
                <a:ea typeface="+mn-ea"/>
                <a:cs typeface="+mn-cs"/>
              </a:defRPr>
            </a:lvl2pPr>
            <a:lvl3pPr marL="1143000" indent="-228600" algn="l" defTabSz="914400" rtl="0" eaLnBrk="1" latinLnBrk="0" hangingPunct="1">
              <a:spcBef>
                <a:spcPct val="20000"/>
              </a:spcBef>
              <a:buFont typeface="Lucida Grande"/>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3265" dirty="0">
                <a:solidFill>
                  <a:srgbClr val="00ADEF"/>
                </a:solidFill>
              </a:rPr>
              <a:t>
</a:t>
            </a:r>
            <a:r>
              <a:rPr lang="en-US" sz="3265" dirty="0" smtClean="0">
                <a:solidFill>
                  <a:srgbClr val="00ADEF"/>
                </a:solidFill>
              </a:rPr>
              <a:t> </a:t>
            </a:r>
            <a:r>
              <a:rPr lang="en-US" sz="3265" dirty="0">
                <a:solidFill>
                  <a:srgbClr val="00ADEF"/>
                </a:solidFill>
              </a:rPr>
              <a:t/>
            </a:r>
            <a:br>
              <a:rPr lang="en-US" sz="3265" dirty="0">
                <a:solidFill>
                  <a:srgbClr val="00ADEF"/>
                </a:solidFill>
              </a:rPr>
            </a:br>
            <a:endParaRPr lang="en-US" sz="3265" dirty="0">
              <a:solidFill>
                <a:srgbClr val="00ADEF"/>
              </a:solidFill>
            </a:endParaRPr>
          </a:p>
        </p:txBody>
      </p:sp>
      <p:sp>
        <p:nvSpPr>
          <p:cNvPr id="13314" name="Title"/>
          <p:cNvSpPr>
            <a:spLocks noGrp="1" noChangeArrowheads="1"/>
          </p:cNvSpPr>
          <p:nvPr userDrawn="1">
            <p:ph type="ctrTitle"/>
          </p:nvPr>
        </p:nvSpPr>
        <p:spPr>
          <a:xfrm>
            <a:off x="2507348" y="1463555"/>
            <a:ext cx="6888499" cy="502445"/>
          </a:xfrm>
          <a:prstGeom prst="rect">
            <a:avLst/>
          </a:prstGeom>
        </p:spPr>
        <p:txBody>
          <a:bodyPr>
            <a:spAutoFit/>
          </a:bodyPr>
          <a:lstStyle>
            <a:lvl1pPr>
              <a:defRPr sz="3265" b="0" baseline="0">
                <a:solidFill>
                  <a:schemeClr val="accent2"/>
                </a:solidFill>
                <a:latin typeface="+mj-lt"/>
                <a:ea typeface="+mj-ea"/>
              </a:defRPr>
            </a:lvl1pPr>
          </a:lstStyle>
          <a:p>
            <a:pPr lvl="0" latinLnBrk="0"/>
            <a:r>
              <a:rPr lang="en-US" noProof="0" smtClean="0"/>
              <a:t>Click to edit Master title style</a:t>
            </a:r>
            <a:endParaRPr lang="en-US" noProof="0" dirty="0"/>
          </a:p>
        </p:txBody>
      </p:sp>
      <p:sp>
        <p:nvSpPr>
          <p:cNvPr id="13315" name="Subtitle"/>
          <p:cNvSpPr>
            <a:spLocks noGrp="1" noChangeArrowheads="1"/>
          </p:cNvSpPr>
          <p:nvPr userDrawn="1">
            <p:ph type="subTitle" idx="1"/>
          </p:nvPr>
        </p:nvSpPr>
        <p:spPr>
          <a:xfrm>
            <a:off x="2507348" y="2876668"/>
            <a:ext cx="6888499" cy="219820"/>
          </a:xfrm>
          <a:prstGeom prst="rect">
            <a:avLst/>
          </a:prstGeom>
        </p:spPr>
        <p:txBody>
          <a:bodyPr wrap="square">
            <a:spAutoFit/>
          </a:bodyPr>
          <a:lstStyle>
            <a:lvl1pPr>
              <a:defRPr sz="1428" cap="all" baseline="0">
                <a:solidFill>
                  <a:schemeClr val="bg1"/>
                </a:solidFill>
                <a:latin typeface="+mn-lt"/>
                <a:ea typeface="+mn-ea"/>
              </a:defRPr>
            </a:lvl1pPr>
          </a:lstStyle>
          <a:p>
            <a:pPr lvl="0" latinLnBrk="0"/>
            <a:r>
              <a:rPr lang="en-US" noProof="0" smtClean="0"/>
              <a:t>Click to edit Master subtitle style</a:t>
            </a:r>
            <a:endParaRPr lang="en-US" noProof="0" dirty="0"/>
          </a:p>
        </p:txBody>
      </p:sp>
      <p:sp>
        <p:nvSpPr>
          <p:cNvPr id="57" name="Document type" hidden="1"/>
          <p:cNvSpPr txBox="1">
            <a:spLocks noChangeArrowheads="1"/>
          </p:cNvSpPr>
          <p:nvPr userDrawn="1"/>
        </p:nvSpPr>
        <p:spPr bwMode="gray">
          <a:xfrm>
            <a:off x="2507348" y="3288582"/>
            <a:ext cx="6888499" cy="224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1428" dirty="0">
                <a:solidFill>
                  <a:srgbClr val="FFFFFF"/>
                </a:solidFill>
                <a:latin typeface="Arial"/>
              </a:rPr>
              <a:t>Document type | Date</a:t>
            </a:r>
          </a:p>
        </p:txBody>
      </p:sp>
      <p:sp>
        <p:nvSpPr>
          <p:cNvPr id="27" name="Disclaimer-English (United States)" hidden="1"/>
          <p:cNvSpPr>
            <a:spLocks noChangeArrowheads="1"/>
          </p:cNvSpPr>
          <p:nvPr userDrawn="1"/>
        </p:nvSpPr>
        <p:spPr bwMode="black">
          <a:xfrm>
            <a:off x="2507348" y="6415501"/>
            <a:ext cx="3918049" cy="37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noAutofit/>
          </a:bodyPr>
          <a:lstStyle/>
          <a:p>
            <a:pPr defTabSz="821202" eaLnBrk="0" fontAlgn="base" hangingPunct="0">
              <a:spcBef>
                <a:spcPct val="0"/>
              </a:spcBef>
              <a:spcAft>
                <a:spcPct val="0"/>
              </a:spcAft>
            </a:pPr>
            <a:r>
              <a:rPr lang="en-US" sz="816" dirty="0">
                <a:solidFill>
                  <a:srgbClr val="FFFFFF"/>
                </a:solidFill>
              </a:rPr>
              <a:t>CONFIDENTIAL AND PROPRIETARY</a:t>
            </a:r>
          </a:p>
          <a:p>
            <a:pPr defTabSz="821202" eaLnBrk="0" fontAlgn="base" hangingPunct="0">
              <a:spcBef>
                <a:spcPct val="0"/>
              </a:spcBef>
              <a:spcAft>
                <a:spcPct val="0"/>
              </a:spcAft>
            </a:pPr>
            <a:r>
              <a:rPr lang="en-US" sz="816" dirty="0">
                <a:solidFill>
                  <a:srgbClr val="FFFFFF"/>
                </a:solidFill>
              </a:rPr>
              <a:t>Any use of this material without specific permission of McKinsey &amp; Company is strictly prohibited</a:t>
            </a:r>
          </a:p>
        </p:txBody>
      </p:sp>
      <p:sp>
        <p:nvSpPr>
          <p:cNvPr id="2" name="Working Draft Text" hidden="1"/>
          <p:cNvSpPr txBox="1"/>
          <p:nvPr userDrawn="1"/>
        </p:nvSpPr>
        <p:spPr>
          <a:xfrm>
            <a:off x="6527957" y="6349400"/>
            <a:ext cx="1085554" cy="217880"/>
          </a:xfrm>
          <a:prstGeom prst="rect">
            <a:avLst/>
          </a:prstGeom>
          <a:noFill/>
        </p:spPr>
        <p:txBody>
          <a:bodyPr vert="horz" wrap="none" rtlCol="0">
            <a:spAutoFit/>
          </a:bodyPr>
          <a:lstStyle/>
          <a:p>
            <a:pPr fontAlgn="base">
              <a:spcBef>
                <a:spcPct val="0"/>
              </a:spcBef>
              <a:spcAft>
                <a:spcPct val="0"/>
              </a:spcAft>
            </a:pPr>
            <a:r>
              <a:rPr lang="en-GB" sz="816" b="1" smtClean="0">
                <a:solidFill>
                  <a:srgbClr val="FFFFFF"/>
                </a:solidFill>
              </a:rPr>
              <a:t>WORKING DRAFT</a:t>
            </a:r>
            <a:endParaRPr lang="ru-RU" sz="816" b="1">
              <a:solidFill>
                <a:srgbClr val="FFFFFF"/>
              </a:solidFill>
            </a:endParaRPr>
          </a:p>
        </p:txBody>
      </p:sp>
      <p:sp>
        <p:nvSpPr>
          <p:cNvPr id="4" name="Working Draft" hidden="1"/>
          <p:cNvSpPr txBox="1"/>
          <p:nvPr userDrawn="1"/>
        </p:nvSpPr>
        <p:spPr>
          <a:xfrm>
            <a:off x="6527958" y="6478979"/>
            <a:ext cx="2954655" cy="217880"/>
          </a:xfrm>
          <a:prstGeom prst="rect">
            <a:avLst/>
          </a:prstGeom>
          <a:noFill/>
        </p:spPr>
        <p:txBody>
          <a:bodyPr vert="horz" wrap="none" rtlCol="0">
            <a:spAutoFit/>
          </a:bodyPr>
          <a:lstStyle/>
          <a:p>
            <a:pPr fontAlgn="base">
              <a:spcBef>
                <a:spcPct val="0"/>
              </a:spcBef>
              <a:spcAft>
                <a:spcPct val="0"/>
              </a:spcAft>
            </a:pPr>
            <a:r>
              <a:rPr lang="en-US" sz="816" smtClean="0">
                <a:solidFill>
                  <a:srgbClr val="FFFFFF"/>
                </a:solidFill>
              </a:rPr>
              <a:t>Last Modified 28/04/2017 17:22 Central Asia Standard Time</a:t>
            </a:r>
            <a:endParaRPr lang="ru-RU" sz="816">
              <a:solidFill>
                <a:srgbClr val="FFFFFF"/>
              </a:solidFill>
            </a:endParaRPr>
          </a:p>
        </p:txBody>
      </p:sp>
      <p:sp>
        <p:nvSpPr>
          <p:cNvPr id="6" name="Printed" hidden="1"/>
          <p:cNvSpPr txBox="1"/>
          <p:nvPr userDrawn="1"/>
        </p:nvSpPr>
        <p:spPr>
          <a:xfrm>
            <a:off x="6527957" y="6608559"/>
            <a:ext cx="2553904" cy="217880"/>
          </a:xfrm>
          <a:prstGeom prst="rect">
            <a:avLst/>
          </a:prstGeom>
          <a:noFill/>
        </p:spPr>
        <p:txBody>
          <a:bodyPr vert="horz" wrap="none" rtlCol="0">
            <a:spAutoFit/>
          </a:bodyPr>
          <a:lstStyle/>
          <a:p>
            <a:pPr fontAlgn="base">
              <a:spcBef>
                <a:spcPct val="0"/>
              </a:spcBef>
              <a:spcAft>
                <a:spcPct val="0"/>
              </a:spcAft>
            </a:pPr>
            <a:r>
              <a:rPr lang="en-US" sz="816" smtClean="0">
                <a:solidFill>
                  <a:srgbClr val="FFFFFF"/>
                </a:solidFill>
              </a:rPr>
              <a:t>Printed 4-сәу-17 14:11 Central Asia Standard Time</a:t>
            </a:r>
            <a:endParaRPr lang="ru-RU" sz="816">
              <a:solidFill>
                <a:srgbClr val="FFFFFF"/>
              </a:solidFill>
            </a:endParaRPr>
          </a:p>
        </p:txBody>
      </p:sp>
      <p:sp>
        <p:nvSpPr>
          <p:cNvPr id="5" name="doc id"/>
          <p:cNvSpPr txBox="1"/>
          <p:nvPr userDrawn="1"/>
        </p:nvSpPr>
        <p:spPr>
          <a:xfrm>
            <a:off x="9625163" y="64790"/>
            <a:ext cx="65" cy="125547"/>
          </a:xfrm>
          <a:prstGeom prst="rect">
            <a:avLst/>
          </a:prstGeom>
          <a:noFill/>
        </p:spPr>
        <p:txBody>
          <a:bodyPr vert="horz" wrap="none" lIns="0" tIns="0" rIns="0" bIns="0" rtlCol="0">
            <a:spAutoFit/>
          </a:bodyPr>
          <a:lstStyle/>
          <a:p>
            <a:pPr algn="r" fontAlgn="base">
              <a:spcBef>
                <a:spcPct val="0"/>
              </a:spcBef>
              <a:spcAft>
                <a:spcPct val="0"/>
              </a:spcAft>
            </a:pPr>
            <a:endParaRPr lang="ru-RU" sz="816">
              <a:solidFill>
                <a:srgbClr val="FFFFFF"/>
              </a:solidFill>
            </a:endParaRPr>
          </a:p>
        </p:txBody>
      </p:sp>
    </p:spTree>
    <p:extLst>
      <p:ext uri="{BB962C8B-B14F-4D97-AF65-F5344CB8AC3E}">
        <p14:creationId xmlns:p14="http://schemas.microsoft.com/office/powerpoint/2010/main" val="2476489300"/>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3489" name="think-cell Slide" r:id="rId4" imgW="360" imgH="360" progId="">
                  <p:embed/>
                </p:oleObj>
              </mc:Choice>
              <mc:Fallback>
                <p:oleObj name="think-cell Slide" r:id="rId4" imgW="360" imgH="360" progId="">
                  <p:embed/>
                  <p:pic>
                    <p:nvPicPr>
                      <p:cNvPr id="0" name="Picture 4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2. Slide Title"/>
          <p:cNvSpPr>
            <a:spLocks noGrp="1"/>
          </p:cNvSpPr>
          <p:nvPr>
            <p:ph type="title"/>
          </p:nvPr>
        </p:nvSpPr>
        <p:spPr bwMode="auto"/>
        <p:txBody>
          <a:bodyPr/>
          <a:lstStyle/>
          <a:p>
            <a:r>
              <a:rPr lang="en-US" smtClean="0"/>
              <a:t>Click to edit Master title style</a:t>
            </a:r>
            <a:endParaRPr lang="en-US" dirty="0"/>
          </a:p>
        </p:txBody>
      </p:sp>
    </p:spTree>
    <p:extLst>
      <p:ext uri="{BB962C8B-B14F-4D97-AF65-F5344CB8AC3E}">
        <p14:creationId xmlns:p14="http://schemas.microsoft.com/office/powerpoint/2010/main" val="3445039563"/>
      </p:ext>
    </p:extLst>
  </p:cSld>
  <p:clrMapOvr>
    <a:masterClrMapping/>
  </p:clrMapOvr>
  <p:extLst mod="1">
    <p:ext uri="{DCECCB84-F9BA-43D5-87BE-67443E8EF086}">
      <p15:sldGuideLst xmlns=""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15" name="Slide Number"/>
          <p:cNvSpPr txBox="1">
            <a:spLocks/>
          </p:cNvSpPr>
          <p:nvPr userDrawn="1"/>
        </p:nvSpPr>
        <p:spPr>
          <a:xfrm>
            <a:off x="9467293" y="6640499"/>
            <a:ext cx="128240" cy="125547"/>
          </a:xfrm>
          <a:prstGeom prst="rect">
            <a:avLst/>
          </a:prstGeom>
        </p:spPr>
        <p:txBody>
          <a:bodyPr vert="horz" wrap="none" lIns="0" tIns="0" rIns="0" bIns="0" rtlCol="0" anchor="ctr">
            <a:spAutoFit/>
          </a:bodyPr>
          <a:lstStyle>
            <a:defPPr>
              <a:defRPr lang="en-US"/>
            </a:defPPr>
            <a:lvl1pPr>
              <a:defRPr sz="1000" baseline="0">
                <a:latin typeface="+mn-lt"/>
              </a:defRPr>
            </a:lvl1pPr>
          </a:lstStyle>
          <a:p>
            <a:pPr fontAlgn="base">
              <a:spcBef>
                <a:spcPct val="0"/>
              </a:spcBef>
              <a:spcAft>
                <a:spcPct val="0"/>
              </a:spcAft>
            </a:pPr>
            <a:fld id="{42C328C1-A84F-4A39-A664-DBA00541A8C6}" type="slidenum">
              <a:rPr lang="en-US" sz="816" smtClean="0">
                <a:solidFill>
                  <a:srgbClr val="FFFFFF"/>
                </a:solidFill>
              </a:rPr>
              <a:pPr fontAlgn="base">
                <a:spcBef>
                  <a:spcPct val="0"/>
                </a:spcBef>
                <a:spcAft>
                  <a:spcPct val="0"/>
                </a:spcAft>
              </a:pPr>
              <a:t>‹#›</a:t>
            </a:fld>
            <a:endParaRPr lang="en-US" sz="816" dirty="0">
              <a:solidFill>
                <a:srgbClr val="FFFFFF"/>
              </a:solidFill>
            </a:endParaRPr>
          </a:p>
        </p:txBody>
      </p:sp>
      <p:sp>
        <p:nvSpPr>
          <p:cNvPr id="16" name="SlideLogoText"/>
          <p:cNvSpPr>
            <a:spLocks noChangeArrowheads="1"/>
          </p:cNvSpPr>
          <p:nvPr userDrawn="1">
            <p:custDataLst>
              <p:tags r:id="rId1"/>
            </p:custDataLst>
          </p:nvPr>
        </p:nvSpPr>
        <p:spPr bwMode="auto">
          <a:xfrm>
            <a:off x="8326909" y="6640499"/>
            <a:ext cx="1029128"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defTabSz="913526" fontAlgn="base">
              <a:spcBef>
                <a:spcPct val="0"/>
              </a:spcBef>
              <a:spcAft>
                <a:spcPct val="0"/>
              </a:spcAft>
            </a:pPr>
            <a:r>
              <a:rPr lang="en-US" sz="816" dirty="0">
                <a:solidFill>
                  <a:srgbClr val="FFFFFF"/>
                </a:solidFill>
              </a:rPr>
              <a:t>McKinsey &amp; Company</a:t>
            </a:r>
          </a:p>
        </p:txBody>
      </p:sp>
      <p:sp>
        <p:nvSpPr>
          <p:cNvPr id="5" name="doc id"/>
          <p:cNvSpPr txBox="1">
            <a:spLocks noChangeArrowheads="1"/>
          </p:cNvSpPr>
          <p:nvPr userDrawn="1"/>
        </p:nvSpPr>
        <p:spPr bwMode="white">
          <a:xfrm>
            <a:off x="8958708" y="37255"/>
            <a:ext cx="701617" cy="118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eaLnBrk="1" fontAlgn="base" hangingPunct="1">
              <a:spcBef>
                <a:spcPct val="0"/>
              </a:spcBef>
              <a:spcAft>
                <a:spcPct val="0"/>
              </a:spcAft>
              <a:defRPr/>
            </a:pPr>
            <a:endParaRPr lang="en-US" sz="816" dirty="0">
              <a:solidFill>
                <a:srgbClr val="C5C5C5"/>
              </a:solidFill>
              <a:latin typeface="Arial"/>
            </a:endParaRPr>
          </a:p>
        </p:txBody>
      </p:sp>
    </p:spTree>
    <p:extLst>
      <p:ext uri="{BB962C8B-B14F-4D97-AF65-F5344CB8AC3E}">
        <p14:creationId xmlns:p14="http://schemas.microsoft.com/office/powerpoint/2010/main" val="1705609804"/>
      </p:ext>
    </p:extLst>
  </p:cSld>
  <p:clrMapOvr>
    <a:masterClrMapping/>
  </p:clrMapOvr>
  <p:extLst mod="1">
    <p:ext uri="{DCECCB84-F9BA-43D5-87BE-67443E8EF086}">
      <p15:sldGuideLst xmlns="" xmlns:p15="http://schemas.microsoft.com/office/powerpoint/2012/main">
        <p15:guide id="1" pos="3978">
          <p15:clr>
            <a:srgbClr val="000000"/>
          </p15:clr>
        </p15:guide>
        <p15:guide id="2" orient="horz" pos="570">
          <p15:clr>
            <a:srgbClr val="000000"/>
          </p15:clr>
        </p15:guide>
        <p15:guide id="3" orient="horz" pos="3912">
          <p15:clr>
            <a:srgbClr val="000000"/>
          </p15:clr>
        </p15:guide>
        <p15:guide id="4" pos="72">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4513" name="think-cell Slide" r:id="rId4" imgW="360" imgH="360" progId="">
                  <p:embed/>
                </p:oleObj>
              </mc:Choice>
              <mc:Fallback>
                <p:oleObj name="think-cell Slide" r:id="rId4" imgW="360" imgH="360" progId="">
                  <p:embed/>
                  <p:pic>
                    <p:nvPicPr>
                      <p:cNvPr id="0" name="Picture 4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986603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38251" y="2817532"/>
            <a:ext cx="7429501" cy="692432"/>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238251" y="3602039"/>
            <a:ext cx="7429501" cy="276999"/>
          </a:xfrm>
        </p:spPr>
        <p:txBody>
          <a:bodyPr/>
          <a:lstStyle>
            <a:lvl1pPr marL="0" indent="0" algn="ctr">
              <a:buNone/>
              <a:defRPr sz="1800"/>
            </a:lvl1pPr>
            <a:lvl2pPr marL="342864" indent="0" algn="ctr">
              <a:buNone/>
              <a:defRPr sz="1500"/>
            </a:lvl2pPr>
            <a:lvl3pPr marL="685727" indent="0" algn="ctr">
              <a:buNone/>
              <a:defRPr sz="1350"/>
            </a:lvl3pPr>
            <a:lvl4pPr marL="1028591" indent="0" algn="ctr">
              <a:buNone/>
              <a:defRPr sz="1200"/>
            </a:lvl4pPr>
            <a:lvl5pPr marL="1371455" indent="0" algn="ctr">
              <a:buNone/>
              <a:defRPr sz="1200"/>
            </a:lvl5pPr>
            <a:lvl6pPr marL="1714318" indent="0" algn="ctr">
              <a:buNone/>
              <a:defRPr sz="1200"/>
            </a:lvl6pPr>
            <a:lvl7pPr marL="2057182" indent="0" algn="ctr">
              <a:buNone/>
              <a:defRPr sz="1200"/>
            </a:lvl7pPr>
            <a:lvl8pPr marL="2400046" indent="0" algn="ctr">
              <a:buNone/>
              <a:defRPr sz="1200"/>
            </a:lvl8pPr>
            <a:lvl9pPr marL="2742909"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a:xfrm>
            <a:off x="681038" y="6356350"/>
            <a:ext cx="2228850" cy="365125"/>
          </a:xfrm>
          <a:prstGeom prst="rect">
            <a:avLst/>
          </a:prstGeom>
        </p:spPr>
        <p:txBody>
          <a:bodyPr/>
          <a:lstStyle/>
          <a:p>
            <a:pPr fontAlgn="base">
              <a:spcBef>
                <a:spcPct val="0"/>
              </a:spcBef>
              <a:spcAft>
                <a:spcPct val="0"/>
              </a:spcAft>
            </a:pPr>
            <a:fld id="{5EFC0170-25BD-4231-AE41-799747E1EFB5}" type="datetime1">
              <a:rPr lang="ru-RU" sz="1632" smtClean="0">
                <a:solidFill>
                  <a:srgbClr val="000000"/>
                </a:solidFill>
              </a:rPr>
              <a:pPr fontAlgn="base">
                <a:spcBef>
                  <a:spcPct val="0"/>
                </a:spcBef>
                <a:spcAft>
                  <a:spcPct val="0"/>
                </a:spcAft>
              </a:pPr>
              <a:t>15.05.2019</a:t>
            </a:fld>
            <a:endParaRPr lang="ru-RU" sz="1632">
              <a:solidFill>
                <a:srgbClr val="000000"/>
              </a:solidFill>
            </a:endParaRPr>
          </a:p>
        </p:txBody>
      </p:sp>
      <p:sp>
        <p:nvSpPr>
          <p:cNvPr id="5" name="Нижний колонтитул 4"/>
          <p:cNvSpPr>
            <a:spLocks noGrp="1"/>
          </p:cNvSpPr>
          <p:nvPr>
            <p:ph type="ftr" sz="quarter" idx="11"/>
          </p:nvPr>
        </p:nvSpPr>
        <p:spPr>
          <a:xfrm>
            <a:off x="3281364" y="6356350"/>
            <a:ext cx="3343275" cy="365125"/>
          </a:xfrm>
          <a:prstGeom prst="rect">
            <a:avLst/>
          </a:prstGeom>
        </p:spPr>
        <p:txBody>
          <a:bodyPr/>
          <a:lstStyle/>
          <a:p>
            <a:pPr fontAlgn="base">
              <a:spcBef>
                <a:spcPct val="0"/>
              </a:spcBef>
              <a:spcAft>
                <a:spcPct val="0"/>
              </a:spcAft>
            </a:pPr>
            <a:endParaRPr lang="ru-RU" sz="1632">
              <a:solidFill>
                <a:srgbClr val="000000"/>
              </a:solidFill>
            </a:endParaRPr>
          </a:p>
        </p:txBody>
      </p:sp>
      <p:sp>
        <p:nvSpPr>
          <p:cNvPr id="6" name="Номер слайда 5"/>
          <p:cNvSpPr>
            <a:spLocks noGrp="1"/>
          </p:cNvSpPr>
          <p:nvPr>
            <p:ph type="sldNum" sz="quarter" idx="12"/>
          </p:nvPr>
        </p:nvSpPr>
        <p:spPr>
          <a:xfrm>
            <a:off x="6996112" y="6356350"/>
            <a:ext cx="2228850" cy="365125"/>
          </a:xfrm>
          <a:prstGeom prst="rect">
            <a:avLst/>
          </a:prstGeom>
        </p:spPr>
        <p:txBody>
          <a:bodyPr/>
          <a:lstStyle/>
          <a:p>
            <a:pPr fontAlgn="base">
              <a:spcBef>
                <a:spcPct val="0"/>
              </a:spcBef>
              <a:spcAft>
                <a:spcPct val="0"/>
              </a:spcAft>
            </a:pPr>
            <a:fld id="{3A99570A-E974-42B4-8F6C-096B5D77F75E}" type="slidenum">
              <a:rPr lang="ru-RU" sz="1632" smtClean="0">
                <a:solidFill>
                  <a:srgbClr val="000000"/>
                </a:solidFill>
              </a:rPr>
              <a:pPr fontAlgn="base">
                <a:spcBef>
                  <a:spcPct val="0"/>
                </a:spcBef>
                <a:spcAft>
                  <a:spcPct val="0"/>
                </a:spcAft>
              </a:pPr>
              <a:t>‹#›</a:t>
            </a:fld>
            <a:endParaRPr lang="ru-RU" sz="1632">
              <a:solidFill>
                <a:srgbClr val="000000"/>
              </a:solidFill>
            </a:endParaRPr>
          </a:p>
        </p:txBody>
      </p:sp>
    </p:spTree>
    <p:extLst>
      <p:ext uri="{BB962C8B-B14F-4D97-AF65-F5344CB8AC3E}">
        <p14:creationId xmlns:p14="http://schemas.microsoft.com/office/powerpoint/2010/main" val="36437505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805566"/>
            <a:ext cx="4376871" cy="369311"/>
          </a:xfrm>
        </p:spPr>
        <p:txBody>
          <a:bodyPr anchor="b"/>
          <a:lstStyle>
            <a:lvl1pPr marL="0" indent="0">
              <a:buNone/>
              <a:defRPr sz="2400" b="1"/>
            </a:lvl1pPr>
            <a:lvl2pPr marL="457152" indent="0">
              <a:buNone/>
              <a:defRPr sz="2000" b="1"/>
            </a:lvl2pPr>
            <a:lvl3pPr marL="914303" indent="0">
              <a:buNone/>
              <a:defRPr sz="1800" b="1"/>
            </a:lvl3pPr>
            <a:lvl4pPr marL="1371455" indent="0">
              <a:buNone/>
              <a:defRPr sz="1600" b="1"/>
            </a:lvl4pPr>
            <a:lvl5pPr marL="1828606" indent="0">
              <a:buNone/>
              <a:defRPr sz="1600" b="1"/>
            </a:lvl5pPr>
            <a:lvl6pPr marL="2285758" indent="0">
              <a:buNone/>
              <a:defRPr sz="1600" b="1"/>
            </a:lvl6pPr>
            <a:lvl7pPr marL="2742909" indent="0">
              <a:buNone/>
              <a:defRPr sz="1600" b="1"/>
            </a:lvl7pPr>
            <a:lvl8pPr marL="3200061" indent="0">
              <a:buNone/>
              <a:defRPr sz="1600" b="1"/>
            </a:lvl8pPr>
            <a:lvl9pPr marL="3657212"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95300" y="2174875"/>
            <a:ext cx="4376871" cy="14464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2" y="1805566"/>
            <a:ext cx="4378590" cy="369311"/>
          </a:xfrm>
        </p:spPr>
        <p:txBody>
          <a:bodyPr anchor="b"/>
          <a:lstStyle>
            <a:lvl1pPr marL="0" indent="0">
              <a:buNone/>
              <a:defRPr sz="2400" b="1"/>
            </a:lvl1pPr>
            <a:lvl2pPr marL="457152" indent="0">
              <a:buNone/>
              <a:defRPr sz="2000" b="1"/>
            </a:lvl2pPr>
            <a:lvl3pPr marL="914303" indent="0">
              <a:buNone/>
              <a:defRPr sz="1800" b="1"/>
            </a:lvl3pPr>
            <a:lvl4pPr marL="1371455" indent="0">
              <a:buNone/>
              <a:defRPr sz="1600" b="1"/>
            </a:lvl4pPr>
            <a:lvl5pPr marL="1828606" indent="0">
              <a:buNone/>
              <a:defRPr sz="1600" b="1"/>
            </a:lvl5pPr>
            <a:lvl6pPr marL="2285758" indent="0">
              <a:buNone/>
              <a:defRPr sz="1600" b="1"/>
            </a:lvl6pPr>
            <a:lvl7pPr marL="2742909" indent="0">
              <a:buNone/>
              <a:defRPr sz="1600" b="1"/>
            </a:lvl7pPr>
            <a:lvl8pPr marL="3200061" indent="0">
              <a:buNone/>
              <a:defRPr sz="1600" b="1"/>
            </a:lvl8pPr>
            <a:lvl9pPr marL="3657212"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032112" y="2174875"/>
            <a:ext cx="4378590" cy="14464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95300" y="6356352"/>
            <a:ext cx="2311400" cy="365126"/>
          </a:xfrm>
          <a:prstGeom prst="rect">
            <a:avLst/>
          </a:prstGeom>
        </p:spPr>
        <p:txBody>
          <a:bodyPr/>
          <a:lstStyle/>
          <a:p>
            <a:pPr fontAlgn="base">
              <a:spcBef>
                <a:spcPct val="0"/>
              </a:spcBef>
              <a:spcAft>
                <a:spcPct val="0"/>
              </a:spcAft>
            </a:pPr>
            <a:fld id="{1F33DB52-0F37-4484-BE7E-222EB90434F8}" type="datetime1">
              <a:rPr lang="ru-RU" sz="1632" smtClean="0">
                <a:solidFill>
                  <a:srgbClr val="000000"/>
                </a:solidFill>
              </a:rPr>
              <a:pPr fontAlgn="base">
                <a:spcBef>
                  <a:spcPct val="0"/>
                </a:spcBef>
                <a:spcAft>
                  <a:spcPct val="0"/>
                </a:spcAft>
              </a:pPr>
              <a:t>15.05.2019</a:t>
            </a:fld>
            <a:endParaRPr lang="tr-TR" sz="1632">
              <a:solidFill>
                <a:srgbClr val="000000"/>
              </a:solidFill>
            </a:endParaRPr>
          </a:p>
        </p:txBody>
      </p:sp>
      <p:sp>
        <p:nvSpPr>
          <p:cNvPr id="8" name="Нижний колонтитул 7"/>
          <p:cNvSpPr>
            <a:spLocks noGrp="1"/>
          </p:cNvSpPr>
          <p:nvPr>
            <p:ph type="ftr" sz="quarter" idx="11"/>
          </p:nvPr>
        </p:nvSpPr>
        <p:spPr>
          <a:xfrm>
            <a:off x="3384551" y="6356352"/>
            <a:ext cx="3136900" cy="365126"/>
          </a:xfrm>
          <a:prstGeom prst="rect">
            <a:avLst/>
          </a:prstGeom>
        </p:spPr>
        <p:txBody>
          <a:bodyPr/>
          <a:lstStyle/>
          <a:p>
            <a:pPr fontAlgn="base">
              <a:spcBef>
                <a:spcPct val="0"/>
              </a:spcBef>
              <a:spcAft>
                <a:spcPct val="0"/>
              </a:spcAft>
            </a:pPr>
            <a:endParaRPr lang="tr-TR" sz="1632">
              <a:solidFill>
                <a:srgbClr val="000000"/>
              </a:solidFill>
            </a:endParaRPr>
          </a:p>
        </p:txBody>
      </p:sp>
      <p:sp>
        <p:nvSpPr>
          <p:cNvPr id="9" name="Номер слайда 8"/>
          <p:cNvSpPr>
            <a:spLocks noGrp="1"/>
          </p:cNvSpPr>
          <p:nvPr>
            <p:ph type="sldNum" sz="quarter" idx="12"/>
          </p:nvPr>
        </p:nvSpPr>
        <p:spPr>
          <a:xfrm>
            <a:off x="7099300" y="6356352"/>
            <a:ext cx="2311400" cy="365126"/>
          </a:xfrm>
          <a:prstGeom prst="rect">
            <a:avLst/>
          </a:prstGeom>
        </p:spPr>
        <p:txBody>
          <a:bodyPr/>
          <a:lstStyle/>
          <a:p>
            <a:pPr fontAlgn="base">
              <a:spcBef>
                <a:spcPct val="0"/>
              </a:spcBef>
              <a:spcAft>
                <a:spcPct val="0"/>
              </a:spcAft>
            </a:pPr>
            <a:fld id="{F302176B-0E47-46AC-8F43-DAB4B8A37D06}" type="slidenum">
              <a:rPr lang="tr-TR" sz="1632" smtClean="0">
                <a:solidFill>
                  <a:srgbClr val="000000"/>
                </a:solidFill>
              </a:rPr>
              <a:pPr fontAlgn="base">
                <a:spcBef>
                  <a:spcPct val="0"/>
                </a:spcBef>
                <a:spcAft>
                  <a:spcPct val="0"/>
                </a:spcAft>
              </a:pPr>
              <a:t>‹#›</a:t>
            </a:fld>
            <a:endParaRPr lang="tr-TR" sz="1632">
              <a:solidFill>
                <a:srgbClr val="000000"/>
              </a:solidFill>
            </a:endParaRPr>
          </a:p>
        </p:txBody>
      </p:sp>
    </p:spTree>
    <p:extLst>
      <p:ext uri="{BB962C8B-B14F-4D97-AF65-F5344CB8AC3E}">
        <p14:creationId xmlns:p14="http://schemas.microsoft.com/office/powerpoint/2010/main" val="8101505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8F9FB"/>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7585" name="think-cell Slide" r:id="rId4" imgW="360" imgH="360" progId="">
                  <p:embed/>
                </p:oleObj>
              </mc:Choice>
              <mc:Fallback>
                <p:oleObj name="think-cell Slide" r:id="rId4" imgW="360" imgH="360" progId="">
                  <p:embed/>
                  <p:pic>
                    <p:nvPicPr>
                      <p:cNvPr id="0" name="Picture 4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7"/>
          <p:cNvPicPr>
            <a:picLocks/>
          </p:cNvPicPr>
          <p:nvPr userDrawn="1"/>
        </p:nvPicPr>
        <p:blipFill rotWithShape="1">
          <a:blip r:embed="rId6">
            <a:extLst>
              <a:ext uri="{28A0092B-C50C-407E-A947-70E740481C1C}">
                <a14:useLocalDpi xmlns:a14="http://schemas.microsoft.com/office/drawing/2010/main" val="0"/>
              </a:ext>
            </a:extLst>
          </a:blip>
          <a:srcRect l="14233" t="106" r="9406" b="4609"/>
          <a:stretch/>
        </p:blipFill>
        <p:spPr>
          <a:xfrm>
            <a:off x="0" y="453529"/>
            <a:ext cx="9899231" cy="6404268"/>
          </a:xfrm>
          <a:prstGeom prst="rect">
            <a:avLst/>
          </a:prstGeom>
        </p:spPr>
      </p:pic>
      <p:sp>
        <p:nvSpPr>
          <p:cNvPr id="28" name="TitleRectangle"/>
          <p:cNvSpPr txBox="1">
            <a:spLocks/>
          </p:cNvSpPr>
          <p:nvPr userDrawn="1"/>
        </p:nvSpPr>
        <p:spPr>
          <a:xfrm>
            <a:off x="2305844" y="-8515"/>
            <a:ext cx="7600156" cy="3648610"/>
          </a:xfrm>
          <a:prstGeom prst="rect">
            <a:avLst/>
          </a:prstGeom>
          <a:solidFill>
            <a:srgbClr val="002960">
              <a:alpha val="92000"/>
            </a:srgbClr>
          </a:solidFill>
        </p:spPr>
        <p:txBody>
          <a:bodyPr vert="horz" wrap="square" lIns="220387" tIns="1469249" rIns="220387" bIns="110194" rtlCol="0">
            <a:noAutofit/>
          </a:bodyPr>
          <a:lstStyle>
            <a:lvl1pPr marL="0" indent="0" algn="l" defTabSz="914400" rtl="0" eaLnBrk="1" latinLnBrk="0" hangingPunct="1">
              <a:spcBef>
                <a:spcPct val="20000"/>
              </a:spcBef>
              <a:spcAft>
                <a:spcPts val="6000"/>
              </a:spcAft>
              <a:buFont typeface="Arial" pitchFamily="34" charset="0"/>
              <a:buNone/>
              <a:defRPr sz="3200" kern="1200">
                <a:solidFill>
                  <a:schemeClr val="accent1"/>
                </a:solidFill>
                <a:latin typeface="+mn-lt"/>
                <a:ea typeface="+mn-ea"/>
                <a:cs typeface="+mn-cs"/>
              </a:defRPr>
            </a:lvl1pPr>
            <a:lvl2pPr marL="0" indent="0" algn="l" defTabSz="914400" rtl="0" eaLnBrk="1" latinLnBrk="0" hangingPunct="1">
              <a:spcBef>
                <a:spcPct val="20000"/>
              </a:spcBef>
              <a:buFont typeface="Wingdings" charset="2"/>
              <a:buNone/>
              <a:defRPr sz="1400" kern="1200">
                <a:solidFill>
                  <a:schemeClr val="tx1">
                    <a:lumMod val="50000"/>
                    <a:lumOff val="50000"/>
                  </a:schemeClr>
                </a:solidFill>
                <a:latin typeface="+mn-lt"/>
                <a:ea typeface="+mn-ea"/>
                <a:cs typeface="+mn-cs"/>
              </a:defRPr>
            </a:lvl2pPr>
            <a:lvl3pPr marL="1143000" indent="-228600" algn="l" defTabSz="914400" rtl="0" eaLnBrk="1" latinLnBrk="0" hangingPunct="1">
              <a:spcBef>
                <a:spcPct val="20000"/>
              </a:spcBef>
              <a:buFont typeface="Lucida Grande"/>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3265" dirty="0">
                <a:solidFill>
                  <a:srgbClr val="00ADEF"/>
                </a:solidFill>
              </a:rPr>
              <a:t>
</a:t>
            </a:r>
            <a:r>
              <a:rPr lang="en-US" sz="3265" dirty="0" smtClean="0">
                <a:solidFill>
                  <a:srgbClr val="00ADEF"/>
                </a:solidFill>
              </a:rPr>
              <a:t> </a:t>
            </a:r>
            <a:r>
              <a:rPr lang="en-US" sz="3265" dirty="0">
                <a:solidFill>
                  <a:srgbClr val="00ADEF"/>
                </a:solidFill>
              </a:rPr>
              <a:t/>
            </a:r>
            <a:br>
              <a:rPr lang="en-US" sz="3265" dirty="0">
                <a:solidFill>
                  <a:srgbClr val="00ADEF"/>
                </a:solidFill>
              </a:rPr>
            </a:br>
            <a:endParaRPr lang="en-US" sz="3265" dirty="0">
              <a:solidFill>
                <a:srgbClr val="00ADEF"/>
              </a:solidFill>
            </a:endParaRPr>
          </a:p>
        </p:txBody>
      </p:sp>
      <p:sp>
        <p:nvSpPr>
          <p:cNvPr id="13314" name="Title"/>
          <p:cNvSpPr>
            <a:spLocks noGrp="1" noChangeArrowheads="1"/>
          </p:cNvSpPr>
          <p:nvPr userDrawn="1">
            <p:ph type="ctrTitle"/>
          </p:nvPr>
        </p:nvSpPr>
        <p:spPr>
          <a:xfrm>
            <a:off x="2507348" y="1463555"/>
            <a:ext cx="6888499" cy="502445"/>
          </a:xfrm>
          <a:prstGeom prst="rect">
            <a:avLst/>
          </a:prstGeom>
        </p:spPr>
        <p:txBody>
          <a:bodyPr>
            <a:spAutoFit/>
          </a:bodyPr>
          <a:lstStyle>
            <a:lvl1pPr>
              <a:defRPr sz="3265" b="0" baseline="0">
                <a:solidFill>
                  <a:schemeClr val="accent2"/>
                </a:solidFill>
                <a:latin typeface="+mj-lt"/>
                <a:ea typeface="+mj-ea"/>
              </a:defRPr>
            </a:lvl1pPr>
          </a:lstStyle>
          <a:p>
            <a:pPr lvl="0" latinLnBrk="0"/>
            <a:r>
              <a:rPr lang="en-US" noProof="0" smtClean="0"/>
              <a:t>Click to edit Master title style</a:t>
            </a:r>
            <a:endParaRPr lang="en-US" noProof="0" dirty="0"/>
          </a:p>
        </p:txBody>
      </p:sp>
      <p:sp>
        <p:nvSpPr>
          <p:cNvPr id="13315" name="Subtitle"/>
          <p:cNvSpPr>
            <a:spLocks noGrp="1" noChangeArrowheads="1"/>
          </p:cNvSpPr>
          <p:nvPr userDrawn="1">
            <p:ph type="subTitle" idx="1"/>
          </p:nvPr>
        </p:nvSpPr>
        <p:spPr>
          <a:xfrm>
            <a:off x="2507348" y="2876668"/>
            <a:ext cx="6888499" cy="219820"/>
          </a:xfrm>
          <a:prstGeom prst="rect">
            <a:avLst/>
          </a:prstGeom>
        </p:spPr>
        <p:txBody>
          <a:bodyPr wrap="square">
            <a:spAutoFit/>
          </a:bodyPr>
          <a:lstStyle>
            <a:lvl1pPr>
              <a:defRPr sz="1428" cap="all" baseline="0">
                <a:solidFill>
                  <a:schemeClr val="bg1"/>
                </a:solidFill>
                <a:latin typeface="+mn-lt"/>
                <a:ea typeface="+mn-ea"/>
              </a:defRPr>
            </a:lvl1pPr>
          </a:lstStyle>
          <a:p>
            <a:pPr lvl="0" latinLnBrk="0"/>
            <a:r>
              <a:rPr lang="en-US" noProof="0" smtClean="0"/>
              <a:t>Click to edit Master subtitle style</a:t>
            </a:r>
            <a:endParaRPr lang="en-US" noProof="0" dirty="0"/>
          </a:p>
        </p:txBody>
      </p:sp>
      <p:sp>
        <p:nvSpPr>
          <p:cNvPr id="57" name="Document type" hidden="1"/>
          <p:cNvSpPr txBox="1">
            <a:spLocks noChangeArrowheads="1"/>
          </p:cNvSpPr>
          <p:nvPr userDrawn="1"/>
        </p:nvSpPr>
        <p:spPr bwMode="gray">
          <a:xfrm>
            <a:off x="2507348" y="3288582"/>
            <a:ext cx="6888499" cy="224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1428" dirty="0">
                <a:solidFill>
                  <a:srgbClr val="FFFFFF"/>
                </a:solidFill>
                <a:latin typeface="Arial"/>
              </a:rPr>
              <a:t>Document type | Date</a:t>
            </a:r>
          </a:p>
        </p:txBody>
      </p:sp>
      <p:sp>
        <p:nvSpPr>
          <p:cNvPr id="27" name="Disclaimer-English (United States)" hidden="1"/>
          <p:cNvSpPr>
            <a:spLocks noChangeArrowheads="1"/>
          </p:cNvSpPr>
          <p:nvPr userDrawn="1"/>
        </p:nvSpPr>
        <p:spPr bwMode="black">
          <a:xfrm>
            <a:off x="2507348" y="6415501"/>
            <a:ext cx="3918049" cy="37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noAutofit/>
          </a:bodyPr>
          <a:lstStyle/>
          <a:p>
            <a:pPr defTabSz="821202" eaLnBrk="0" fontAlgn="base" hangingPunct="0">
              <a:spcBef>
                <a:spcPct val="0"/>
              </a:spcBef>
              <a:spcAft>
                <a:spcPct val="0"/>
              </a:spcAft>
            </a:pPr>
            <a:r>
              <a:rPr lang="en-US" sz="816" dirty="0">
                <a:solidFill>
                  <a:srgbClr val="FFFFFF"/>
                </a:solidFill>
              </a:rPr>
              <a:t>CONFIDENTIAL AND PROPRIETARY</a:t>
            </a:r>
          </a:p>
          <a:p>
            <a:pPr defTabSz="821202" eaLnBrk="0" fontAlgn="base" hangingPunct="0">
              <a:spcBef>
                <a:spcPct val="0"/>
              </a:spcBef>
              <a:spcAft>
                <a:spcPct val="0"/>
              </a:spcAft>
            </a:pPr>
            <a:r>
              <a:rPr lang="en-US" sz="816" dirty="0">
                <a:solidFill>
                  <a:srgbClr val="FFFFFF"/>
                </a:solidFill>
              </a:rPr>
              <a:t>Any use of this material without specific permission of McKinsey &amp; Company is strictly prohibited</a:t>
            </a:r>
          </a:p>
        </p:txBody>
      </p:sp>
      <p:sp>
        <p:nvSpPr>
          <p:cNvPr id="2" name="Working Draft Text" hidden="1"/>
          <p:cNvSpPr txBox="1"/>
          <p:nvPr userDrawn="1"/>
        </p:nvSpPr>
        <p:spPr>
          <a:xfrm>
            <a:off x="6527957" y="6349400"/>
            <a:ext cx="1085554" cy="217880"/>
          </a:xfrm>
          <a:prstGeom prst="rect">
            <a:avLst/>
          </a:prstGeom>
          <a:noFill/>
        </p:spPr>
        <p:txBody>
          <a:bodyPr vert="horz" wrap="none" rtlCol="0">
            <a:spAutoFit/>
          </a:bodyPr>
          <a:lstStyle/>
          <a:p>
            <a:pPr fontAlgn="base">
              <a:spcBef>
                <a:spcPct val="0"/>
              </a:spcBef>
              <a:spcAft>
                <a:spcPct val="0"/>
              </a:spcAft>
            </a:pPr>
            <a:r>
              <a:rPr lang="en-GB" sz="816" b="1" smtClean="0">
                <a:solidFill>
                  <a:srgbClr val="FFFFFF"/>
                </a:solidFill>
              </a:rPr>
              <a:t>WORKING DRAFT</a:t>
            </a:r>
            <a:endParaRPr lang="ru-RU" sz="816" b="1">
              <a:solidFill>
                <a:srgbClr val="FFFFFF"/>
              </a:solidFill>
            </a:endParaRPr>
          </a:p>
        </p:txBody>
      </p:sp>
      <p:sp>
        <p:nvSpPr>
          <p:cNvPr id="4" name="Working Draft" hidden="1"/>
          <p:cNvSpPr txBox="1"/>
          <p:nvPr userDrawn="1"/>
        </p:nvSpPr>
        <p:spPr>
          <a:xfrm>
            <a:off x="6527958" y="6478979"/>
            <a:ext cx="2954655" cy="217880"/>
          </a:xfrm>
          <a:prstGeom prst="rect">
            <a:avLst/>
          </a:prstGeom>
          <a:noFill/>
        </p:spPr>
        <p:txBody>
          <a:bodyPr vert="horz" wrap="none" rtlCol="0">
            <a:spAutoFit/>
          </a:bodyPr>
          <a:lstStyle/>
          <a:p>
            <a:pPr fontAlgn="base">
              <a:spcBef>
                <a:spcPct val="0"/>
              </a:spcBef>
              <a:spcAft>
                <a:spcPct val="0"/>
              </a:spcAft>
            </a:pPr>
            <a:r>
              <a:rPr lang="en-US" sz="816" smtClean="0">
                <a:solidFill>
                  <a:srgbClr val="FFFFFF"/>
                </a:solidFill>
              </a:rPr>
              <a:t>Last Modified 28/04/2017 17:22 Central Asia Standard Time</a:t>
            </a:r>
            <a:endParaRPr lang="ru-RU" sz="816">
              <a:solidFill>
                <a:srgbClr val="FFFFFF"/>
              </a:solidFill>
            </a:endParaRPr>
          </a:p>
        </p:txBody>
      </p:sp>
      <p:sp>
        <p:nvSpPr>
          <p:cNvPr id="6" name="Printed" hidden="1"/>
          <p:cNvSpPr txBox="1"/>
          <p:nvPr userDrawn="1"/>
        </p:nvSpPr>
        <p:spPr>
          <a:xfrm>
            <a:off x="6527957" y="6608559"/>
            <a:ext cx="2553904" cy="217880"/>
          </a:xfrm>
          <a:prstGeom prst="rect">
            <a:avLst/>
          </a:prstGeom>
          <a:noFill/>
        </p:spPr>
        <p:txBody>
          <a:bodyPr vert="horz" wrap="none" rtlCol="0">
            <a:spAutoFit/>
          </a:bodyPr>
          <a:lstStyle/>
          <a:p>
            <a:pPr fontAlgn="base">
              <a:spcBef>
                <a:spcPct val="0"/>
              </a:spcBef>
              <a:spcAft>
                <a:spcPct val="0"/>
              </a:spcAft>
            </a:pPr>
            <a:r>
              <a:rPr lang="en-US" sz="816" smtClean="0">
                <a:solidFill>
                  <a:srgbClr val="FFFFFF"/>
                </a:solidFill>
              </a:rPr>
              <a:t>Printed 4-сәу-17 14:11 Central Asia Standard Time</a:t>
            </a:r>
            <a:endParaRPr lang="ru-RU" sz="816">
              <a:solidFill>
                <a:srgbClr val="FFFFFF"/>
              </a:solidFill>
            </a:endParaRPr>
          </a:p>
        </p:txBody>
      </p:sp>
      <p:sp>
        <p:nvSpPr>
          <p:cNvPr id="5" name="doc id"/>
          <p:cNvSpPr txBox="1"/>
          <p:nvPr userDrawn="1"/>
        </p:nvSpPr>
        <p:spPr>
          <a:xfrm>
            <a:off x="9625163" y="64790"/>
            <a:ext cx="65" cy="125547"/>
          </a:xfrm>
          <a:prstGeom prst="rect">
            <a:avLst/>
          </a:prstGeom>
          <a:noFill/>
        </p:spPr>
        <p:txBody>
          <a:bodyPr vert="horz" wrap="none" lIns="0" tIns="0" rIns="0" bIns="0" rtlCol="0">
            <a:spAutoFit/>
          </a:bodyPr>
          <a:lstStyle/>
          <a:p>
            <a:pPr algn="r" fontAlgn="base">
              <a:spcBef>
                <a:spcPct val="0"/>
              </a:spcBef>
              <a:spcAft>
                <a:spcPct val="0"/>
              </a:spcAft>
            </a:pPr>
            <a:endParaRPr lang="ru-RU" sz="816">
              <a:solidFill>
                <a:srgbClr val="FFFFFF"/>
              </a:solidFill>
            </a:endParaRPr>
          </a:p>
        </p:txBody>
      </p:sp>
    </p:spTree>
    <p:extLst>
      <p:ext uri="{BB962C8B-B14F-4D97-AF65-F5344CB8AC3E}">
        <p14:creationId xmlns:p14="http://schemas.microsoft.com/office/powerpoint/2010/main" val="1200448867"/>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13770EA-9900-4D9B-BF97-DA9C3F92FB29}" type="datetime1">
              <a:rPr lang="ru-RU" smtClean="0"/>
              <a:pPr/>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4413593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8609" name="think-cell Slide" r:id="rId4" imgW="360" imgH="360" progId="">
                  <p:embed/>
                </p:oleObj>
              </mc:Choice>
              <mc:Fallback>
                <p:oleObj name="think-cell Slide" r:id="rId4" imgW="360" imgH="360" progId="">
                  <p:embed/>
                  <p:pic>
                    <p:nvPicPr>
                      <p:cNvPr id="0" name="Picture 4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2. Slide Title"/>
          <p:cNvSpPr>
            <a:spLocks noGrp="1"/>
          </p:cNvSpPr>
          <p:nvPr>
            <p:ph type="title"/>
          </p:nvPr>
        </p:nvSpPr>
        <p:spPr bwMode="auto"/>
        <p:txBody>
          <a:bodyPr/>
          <a:lstStyle/>
          <a:p>
            <a:r>
              <a:rPr lang="en-US" smtClean="0"/>
              <a:t>Click to edit Master title style</a:t>
            </a:r>
            <a:endParaRPr lang="en-US" dirty="0"/>
          </a:p>
        </p:txBody>
      </p:sp>
    </p:spTree>
    <p:extLst>
      <p:ext uri="{BB962C8B-B14F-4D97-AF65-F5344CB8AC3E}">
        <p14:creationId xmlns:p14="http://schemas.microsoft.com/office/powerpoint/2010/main" val="502684131"/>
      </p:ext>
    </p:extLst>
  </p:cSld>
  <p:clrMapOvr>
    <a:masterClrMapping/>
  </p:clrMapOvr>
  <p:extLst mod="1">
    <p:ext uri="{DCECCB84-F9BA-43D5-87BE-67443E8EF086}">
      <p15:sldGuideLst xmlns=""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15" name="Slide Number"/>
          <p:cNvSpPr txBox="1">
            <a:spLocks/>
          </p:cNvSpPr>
          <p:nvPr userDrawn="1"/>
        </p:nvSpPr>
        <p:spPr>
          <a:xfrm>
            <a:off x="9467293" y="6640499"/>
            <a:ext cx="128240" cy="125547"/>
          </a:xfrm>
          <a:prstGeom prst="rect">
            <a:avLst/>
          </a:prstGeom>
        </p:spPr>
        <p:txBody>
          <a:bodyPr vert="horz" wrap="none" lIns="0" tIns="0" rIns="0" bIns="0" rtlCol="0" anchor="ctr">
            <a:spAutoFit/>
          </a:bodyPr>
          <a:lstStyle>
            <a:defPPr>
              <a:defRPr lang="en-US"/>
            </a:defPPr>
            <a:lvl1pPr>
              <a:defRPr sz="1000" baseline="0">
                <a:latin typeface="+mn-lt"/>
              </a:defRPr>
            </a:lvl1pPr>
          </a:lstStyle>
          <a:p>
            <a:pPr fontAlgn="base">
              <a:spcBef>
                <a:spcPct val="0"/>
              </a:spcBef>
              <a:spcAft>
                <a:spcPct val="0"/>
              </a:spcAft>
            </a:pPr>
            <a:fld id="{42C328C1-A84F-4A39-A664-DBA00541A8C6}" type="slidenum">
              <a:rPr lang="en-US" sz="816" smtClean="0">
                <a:solidFill>
                  <a:srgbClr val="FFFFFF"/>
                </a:solidFill>
              </a:rPr>
              <a:pPr fontAlgn="base">
                <a:spcBef>
                  <a:spcPct val="0"/>
                </a:spcBef>
                <a:spcAft>
                  <a:spcPct val="0"/>
                </a:spcAft>
              </a:pPr>
              <a:t>‹#›</a:t>
            </a:fld>
            <a:endParaRPr lang="en-US" sz="816" dirty="0">
              <a:solidFill>
                <a:srgbClr val="FFFFFF"/>
              </a:solidFill>
            </a:endParaRPr>
          </a:p>
        </p:txBody>
      </p:sp>
      <p:sp>
        <p:nvSpPr>
          <p:cNvPr id="16" name="SlideLogoText"/>
          <p:cNvSpPr>
            <a:spLocks noChangeArrowheads="1"/>
          </p:cNvSpPr>
          <p:nvPr userDrawn="1">
            <p:custDataLst>
              <p:tags r:id="rId1"/>
            </p:custDataLst>
          </p:nvPr>
        </p:nvSpPr>
        <p:spPr bwMode="auto">
          <a:xfrm>
            <a:off x="8326909" y="6640499"/>
            <a:ext cx="1029128"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defTabSz="913526" fontAlgn="base">
              <a:spcBef>
                <a:spcPct val="0"/>
              </a:spcBef>
              <a:spcAft>
                <a:spcPct val="0"/>
              </a:spcAft>
            </a:pPr>
            <a:r>
              <a:rPr lang="en-US" sz="816" dirty="0">
                <a:solidFill>
                  <a:srgbClr val="FFFFFF"/>
                </a:solidFill>
              </a:rPr>
              <a:t>McKinsey &amp; Company</a:t>
            </a:r>
          </a:p>
        </p:txBody>
      </p:sp>
      <p:sp>
        <p:nvSpPr>
          <p:cNvPr id="5" name="doc id"/>
          <p:cNvSpPr txBox="1">
            <a:spLocks noChangeArrowheads="1"/>
          </p:cNvSpPr>
          <p:nvPr userDrawn="1"/>
        </p:nvSpPr>
        <p:spPr bwMode="white">
          <a:xfrm>
            <a:off x="8958708" y="37255"/>
            <a:ext cx="701617" cy="118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eaLnBrk="1" fontAlgn="base" hangingPunct="1">
              <a:spcBef>
                <a:spcPct val="0"/>
              </a:spcBef>
              <a:spcAft>
                <a:spcPct val="0"/>
              </a:spcAft>
              <a:defRPr/>
            </a:pPr>
            <a:endParaRPr lang="en-US" sz="816" dirty="0">
              <a:solidFill>
                <a:srgbClr val="C5C5C5"/>
              </a:solidFill>
              <a:latin typeface="Arial"/>
            </a:endParaRPr>
          </a:p>
        </p:txBody>
      </p:sp>
    </p:spTree>
    <p:extLst>
      <p:ext uri="{BB962C8B-B14F-4D97-AF65-F5344CB8AC3E}">
        <p14:creationId xmlns:p14="http://schemas.microsoft.com/office/powerpoint/2010/main" val="3783685385"/>
      </p:ext>
    </p:extLst>
  </p:cSld>
  <p:clrMapOvr>
    <a:masterClrMapping/>
  </p:clrMapOvr>
  <p:extLst mod="1">
    <p:ext uri="{DCECCB84-F9BA-43D5-87BE-67443E8EF086}">
      <p15:sldGuideLst xmlns="" xmlns:p15="http://schemas.microsoft.com/office/powerpoint/2012/main">
        <p15:guide id="1" pos="3978">
          <p15:clr>
            <a:srgbClr val="000000"/>
          </p15:clr>
        </p15:guide>
        <p15:guide id="2" orient="horz" pos="570">
          <p15:clr>
            <a:srgbClr val="000000"/>
          </p15:clr>
        </p15:guide>
        <p15:guide id="3" orient="horz" pos="3912">
          <p15:clr>
            <a:srgbClr val="000000"/>
          </p15:clr>
        </p15:guide>
        <p15:guide id="4" pos="72">
          <p15:clr>
            <a:srgbClr val="00000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9633" name="think-cell Slide" r:id="rId4" imgW="360" imgH="360" progId="">
                  <p:embed/>
                </p:oleObj>
              </mc:Choice>
              <mc:Fallback>
                <p:oleObj name="think-cell Slide" r:id="rId4" imgW="360" imgH="360" progId="">
                  <p:embed/>
                  <p:pic>
                    <p:nvPicPr>
                      <p:cNvPr id="0" name="Picture 4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06551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38251" y="2817532"/>
            <a:ext cx="7429501" cy="692432"/>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238251" y="3602039"/>
            <a:ext cx="7429501" cy="276999"/>
          </a:xfrm>
        </p:spPr>
        <p:txBody>
          <a:bodyPr/>
          <a:lstStyle>
            <a:lvl1pPr marL="0" indent="0" algn="ctr">
              <a:buNone/>
              <a:defRPr sz="1800"/>
            </a:lvl1pPr>
            <a:lvl2pPr marL="342864" indent="0" algn="ctr">
              <a:buNone/>
              <a:defRPr sz="1500"/>
            </a:lvl2pPr>
            <a:lvl3pPr marL="685727" indent="0" algn="ctr">
              <a:buNone/>
              <a:defRPr sz="1350"/>
            </a:lvl3pPr>
            <a:lvl4pPr marL="1028591" indent="0" algn="ctr">
              <a:buNone/>
              <a:defRPr sz="1200"/>
            </a:lvl4pPr>
            <a:lvl5pPr marL="1371455" indent="0" algn="ctr">
              <a:buNone/>
              <a:defRPr sz="1200"/>
            </a:lvl5pPr>
            <a:lvl6pPr marL="1714318" indent="0" algn="ctr">
              <a:buNone/>
              <a:defRPr sz="1200"/>
            </a:lvl6pPr>
            <a:lvl7pPr marL="2057182" indent="0" algn="ctr">
              <a:buNone/>
              <a:defRPr sz="1200"/>
            </a:lvl7pPr>
            <a:lvl8pPr marL="2400046" indent="0" algn="ctr">
              <a:buNone/>
              <a:defRPr sz="1200"/>
            </a:lvl8pPr>
            <a:lvl9pPr marL="2742909"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a:xfrm>
            <a:off x="681038" y="6356350"/>
            <a:ext cx="2228850" cy="365125"/>
          </a:xfrm>
          <a:prstGeom prst="rect">
            <a:avLst/>
          </a:prstGeom>
        </p:spPr>
        <p:txBody>
          <a:bodyPr/>
          <a:lstStyle/>
          <a:p>
            <a:pPr fontAlgn="base">
              <a:spcBef>
                <a:spcPct val="0"/>
              </a:spcBef>
              <a:spcAft>
                <a:spcPct val="0"/>
              </a:spcAft>
            </a:pPr>
            <a:fld id="{01135016-481F-4197-8BB3-B8A4348C3DF9}" type="datetime1">
              <a:rPr lang="ru-RU" sz="1632" smtClean="0">
                <a:solidFill>
                  <a:srgbClr val="000000"/>
                </a:solidFill>
              </a:rPr>
              <a:pPr fontAlgn="base">
                <a:spcBef>
                  <a:spcPct val="0"/>
                </a:spcBef>
                <a:spcAft>
                  <a:spcPct val="0"/>
                </a:spcAft>
              </a:pPr>
              <a:t>15.05.2019</a:t>
            </a:fld>
            <a:endParaRPr lang="ru-RU" sz="1632">
              <a:solidFill>
                <a:srgbClr val="000000"/>
              </a:solidFill>
            </a:endParaRPr>
          </a:p>
        </p:txBody>
      </p:sp>
      <p:sp>
        <p:nvSpPr>
          <p:cNvPr id="5" name="Нижний колонтитул 4"/>
          <p:cNvSpPr>
            <a:spLocks noGrp="1"/>
          </p:cNvSpPr>
          <p:nvPr>
            <p:ph type="ftr" sz="quarter" idx="11"/>
          </p:nvPr>
        </p:nvSpPr>
        <p:spPr>
          <a:xfrm>
            <a:off x="3281364" y="6356350"/>
            <a:ext cx="3343275" cy="365125"/>
          </a:xfrm>
          <a:prstGeom prst="rect">
            <a:avLst/>
          </a:prstGeom>
        </p:spPr>
        <p:txBody>
          <a:bodyPr/>
          <a:lstStyle/>
          <a:p>
            <a:pPr fontAlgn="base">
              <a:spcBef>
                <a:spcPct val="0"/>
              </a:spcBef>
              <a:spcAft>
                <a:spcPct val="0"/>
              </a:spcAft>
            </a:pPr>
            <a:endParaRPr lang="ru-RU" sz="1632">
              <a:solidFill>
                <a:srgbClr val="000000"/>
              </a:solidFill>
            </a:endParaRPr>
          </a:p>
        </p:txBody>
      </p:sp>
      <p:sp>
        <p:nvSpPr>
          <p:cNvPr id="6" name="Номер слайда 5"/>
          <p:cNvSpPr>
            <a:spLocks noGrp="1"/>
          </p:cNvSpPr>
          <p:nvPr>
            <p:ph type="sldNum" sz="quarter" idx="12"/>
          </p:nvPr>
        </p:nvSpPr>
        <p:spPr>
          <a:xfrm>
            <a:off x="6996112" y="6356350"/>
            <a:ext cx="2228850" cy="365125"/>
          </a:xfrm>
          <a:prstGeom prst="rect">
            <a:avLst/>
          </a:prstGeom>
        </p:spPr>
        <p:txBody>
          <a:bodyPr/>
          <a:lstStyle/>
          <a:p>
            <a:pPr fontAlgn="base">
              <a:spcBef>
                <a:spcPct val="0"/>
              </a:spcBef>
              <a:spcAft>
                <a:spcPct val="0"/>
              </a:spcAft>
            </a:pPr>
            <a:fld id="{3A99570A-E974-42B4-8F6C-096B5D77F75E}" type="slidenum">
              <a:rPr lang="ru-RU" sz="1632" smtClean="0">
                <a:solidFill>
                  <a:srgbClr val="000000"/>
                </a:solidFill>
              </a:rPr>
              <a:pPr fontAlgn="base">
                <a:spcBef>
                  <a:spcPct val="0"/>
                </a:spcBef>
                <a:spcAft>
                  <a:spcPct val="0"/>
                </a:spcAft>
              </a:pPr>
              <a:t>‹#›</a:t>
            </a:fld>
            <a:endParaRPr lang="ru-RU" sz="1632">
              <a:solidFill>
                <a:srgbClr val="000000"/>
              </a:solidFill>
            </a:endParaRPr>
          </a:p>
        </p:txBody>
      </p:sp>
    </p:spTree>
    <p:extLst>
      <p:ext uri="{BB962C8B-B14F-4D97-AF65-F5344CB8AC3E}">
        <p14:creationId xmlns:p14="http://schemas.microsoft.com/office/powerpoint/2010/main" val="3721083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805566"/>
            <a:ext cx="4376871" cy="369311"/>
          </a:xfrm>
        </p:spPr>
        <p:txBody>
          <a:bodyPr anchor="b"/>
          <a:lstStyle>
            <a:lvl1pPr marL="0" indent="0">
              <a:buNone/>
              <a:defRPr sz="2400" b="1"/>
            </a:lvl1pPr>
            <a:lvl2pPr marL="457152" indent="0">
              <a:buNone/>
              <a:defRPr sz="2000" b="1"/>
            </a:lvl2pPr>
            <a:lvl3pPr marL="914303" indent="0">
              <a:buNone/>
              <a:defRPr sz="1800" b="1"/>
            </a:lvl3pPr>
            <a:lvl4pPr marL="1371455" indent="0">
              <a:buNone/>
              <a:defRPr sz="1600" b="1"/>
            </a:lvl4pPr>
            <a:lvl5pPr marL="1828606" indent="0">
              <a:buNone/>
              <a:defRPr sz="1600" b="1"/>
            </a:lvl5pPr>
            <a:lvl6pPr marL="2285758" indent="0">
              <a:buNone/>
              <a:defRPr sz="1600" b="1"/>
            </a:lvl6pPr>
            <a:lvl7pPr marL="2742909" indent="0">
              <a:buNone/>
              <a:defRPr sz="1600" b="1"/>
            </a:lvl7pPr>
            <a:lvl8pPr marL="3200061" indent="0">
              <a:buNone/>
              <a:defRPr sz="1600" b="1"/>
            </a:lvl8pPr>
            <a:lvl9pPr marL="3657212"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95300" y="2174875"/>
            <a:ext cx="4376871" cy="14464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2" y="1805566"/>
            <a:ext cx="4378590" cy="369311"/>
          </a:xfrm>
        </p:spPr>
        <p:txBody>
          <a:bodyPr anchor="b"/>
          <a:lstStyle>
            <a:lvl1pPr marL="0" indent="0">
              <a:buNone/>
              <a:defRPr sz="2400" b="1"/>
            </a:lvl1pPr>
            <a:lvl2pPr marL="457152" indent="0">
              <a:buNone/>
              <a:defRPr sz="2000" b="1"/>
            </a:lvl2pPr>
            <a:lvl3pPr marL="914303" indent="0">
              <a:buNone/>
              <a:defRPr sz="1800" b="1"/>
            </a:lvl3pPr>
            <a:lvl4pPr marL="1371455" indent="0">
              <a:buNone/>
              <a:defRPr sz="1600" b="1"/>
            </a:lvl4pPr>
            <a:lvl5pPr marL="1828606" indent="0">
              <a:buNone/>
              <a:defRPr sz="1600" b="1"/>
            </a:lvl5pPr>
            <a:lvl6pPr marL="2285758" indent="0">
              <a:buNone/>
              <a:defRPr sz="1600" b="1"/>
            </a:lvl6pPr>
            <a:lvl7pPr marL="2742909" indent="0">
              <a:buNone/>
              <a:defRPr sz="1600" b="1"/>
            </a:lvl7pPr>
            <a:lvl8pPr marL="3200061" indent="0">
              <a:buNone/>
              <a:defRPr sz="1600" b="1"/>
            </a:lvl8pPr>
            <a:lvl9pPr marL="3657212"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032112" y="2174875"/>
            <a:ext cx="4378590" cy="14464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95300" y="6356352"/>
            <a:ext cx="2311400" cy="365126"/>
          </a:xfrm>
          <a:prstGeom prst="rect">
            <a:avLst/>
          </a:prstGeom>
        </p:spPr>
        <p:txBody>
          <a:bodyPr/>
          <a:lstStyle/>
          <a:p>
            <a:pPr fontAlgn="base">
              <a:spcBef>
                <a:spcPct val="0"/>
              </a:spcBef>
              <a:spcAft>
                <a:spcPct val="0"/>
              </a:spcAft>
            </a:pPr>
            <a:fld id="{5B43F208-69FB-45D0-9BA6-63A840946826}" type="datetime1">
              <a:rPr lang="ru-RU" sz="1632" smtClean="0">
                <a:solidFill>
                  <a:srgbClr val="000000"/>
                </a:solidFill>
              </a:rPr>
              <a:pPr fontAlgn="base">
                <a:spcBef>
                  <a:spcPct val="0"/>
                </a:spcBef>
                <a:spcAft>
                  <a:spcPct val="0"/>
                </a:spcAft>
              </a:pPr>
              <a:t>15.05.2019</a:t>
            </a:fld>
            <a:endParaRPr lang="tr-TR" sz="1632">
              <a:solidFill>
                <a:srgbClr val="000000"/>
              </a:solidFill>
            </a:endParaRPr>
          </a:p>
        </p:txBody>
      </p:sp>
      <p:sp>
        <p:nvSpPr>
          <p:cNvPr id="8" name="Нижний колонтитул 7"/>
          <p:cNvSpPr>
            <a:spLocks noGrp="1"/>
          </p:cNvSpPr>
          <p:nvPr>
            <p:ph type="ftr" sz="quarter" idx="11"/>
          </p:nvPr>
        </p:nvSpPr>
        <p:spPr>
          <a:xfrm>
            <a:off x="3384551" y="6356352"/>
            <a:ext cx="3136900" cy="365126"/>
          </a:xfrm>
          <a:prstGeom prst="rect">
            <a:avLst/>
          </a:prstGeom>
        </p:spPr>
        <p:txBody>
          <a:bodyPr/>
          <a:lstStyle/>
          <a:p>
            <a:pPr fontAlgn="base">
              <a:spcBef>
                <a:spcPct val="0"/>
              </a:spcBef>
              <a:spcAft>
                <a:spcPct val="0"/>
              </a:spcAft>
            </a:pPr>
            <a:endParaRPr lang="tr-TR" sz="1632">
              <a:solidFill>
                <a:srgbClr val="000000"/>
              </a:solidFill>
            </a:endParaRPr>
          </a:p>
        </p:txBody>
      </p:sp>
      <p:sp>
        <p:nvSpPr>
          <p:cNvPr id="9" name="Номер слайда 8"/>
          <p:cNvSpPr>
            <a:spLocks noGrp="1"/>
          </p:cNvSpPr>
          <p:nvPr>
            <p:ph type="sldNum" sz="quarter" idx="12"/>
          </p:nvPr>
        </p:nvSpPr>
        <p:spPr>
          <a:xfrm>
            <a:off x="7099300" y="6356352"/>
            <a:ext cx="2311400" cy="365126"/>
          </a:xfrm>
          <a:prstGeom prst="rect">
            <a:avLst/>
          </a:prstGeom>
        </p:spPr>
        <p:txBody>
          <a:bodyPr/>
          <a:lstStyle/>
          <a:p>
            <a:pPr fontAlgn="base">
              <a:spcBef>
                <a:spcPct val="0"/>
              </a:spcBef>
              <a:spcAft>
                <a:spcPct val="0"/>
              </a:spcAft>
            </a:pPr>
            <a:fld id="{F302176B-0E47-46AC-8F43-DAB4B8A37D06}" type="slidenum">
              <a:rPr lang="tr-TR" sz="1632" smtClean="0">
                <a:solidFill>
                  <a:srgbClr val="000000"/>
                </a:solidFill>
              </a:rPr>
              <a:pPr fontAlgn="base">
                <a:spcBef>
                  <a:spcPct val="0"/>
                </a:spcBef>
                <a:spcAft>
                  <a:spcPct val="0"/>
                </a:spcAft>
              </a:pPr>
              <a:t>‹#›</a:t>
            </a:fld>
            <a:endParaRPr lang="tr-TR" sz="1632">
              <a:solidFill>
                <a:srgbClr val="000000"/>
              </a:solidFill>
            </a:endParaRPr>
          </a:p>
        </p:txBody>
      </p:sp>
    </p:spTree>
    <p:extLst>
      <p:ext uri="{BB962C8B-B14F-4D97-AF65-F5344CB8AC3E}">
        <p14:creationId xmlns:p14="http://schemas.microsoft.com/office/powerpoint/2010/main" val="10762379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8F9FB"/>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13720" name="think-cell Slide" r:id="rId4" imgW="360" imgH="360" progId="">
                  <p:embed/>
                </p:oleObj>
              </mc:Choice>
              <mc:Fallback>
                <p:oleObj name="think-cell Slide" r:id="rId4" imgW="360" imgH="360" progId="">
                  <p:embed/>
                  <p:pic>
                    <p:nvPicPr>
                      <p:cNvPr id="0" name="Picture 4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7"/>
          <p:cNvPicPr>
            <a:picLocks/>
          </p:cNvPicPr>
          <p:nvPr userDrawn="1"/>
        </p:nvPicPr>
        <p:blipFill rotWithShape="1">
          <a:blip r:embed="rId6">
            <a:extLst>
              <a:ext uri="{28A0092B-C50C-407E-A947-70E740481C1C}">
                <a14:useLocalDpi xmlns:a14="http://schemas.microsoft.com/office/drawing/2010/main" val="0"/>
              </a:ext>
            </a:extLst>
          </a:blip>
          <a:srcRect l="14233" t="106" r="9406" b="4609"/>
          <a:stretch/>
        </p:blipFill>
        <p:spPr>
          <a:xfrm>
            <a:off x="0" y="453529"/>
            <a:ext cx="9899231" cy="6404268"/>
          </a:xfrm>
          <a:prstGeom prst="rect">
            <a:avLst/>
          </a:prstGeom>
        </p:spPr>
      </p:pic>
      <p:sp>
        <p:nvSpPr>
          <p:cNvPr id="28" name="TitleRectangle"/>
          <p:cNvSpPr txBox="1">
            <a:spLocks/>
          </p:cNvSpPr>
          <p:nvPr userDrawn="1"/>
        </p:nvSpPr>
        <p:spPr>
          <a:xfrm>
            <a:off x="2305844" y="-8515"/>
            <a:ext cx="7600156" cy="3648610"/>
          </a:xfrm>
          <a:prstGeom prst="rect">
            <a:avLst/>
          </a:prstGeom>
          <a:solidFill>
            <a:srgbClr val="002960">
              <a:alpha val="92000"/>
            </a:srgbClr>
          </a:solidFill>
        </p:spPr>
        <p:txBody>
          <a:bodyPr vert="horz" wrap="square" lIns="220387" tIns="1469249" rIns="220387" bIns="110194" rtlCol="0">
            <a:noAutofit/>
          </a:bodyPr>
          <a:lstStyle>
            <a:lvl1pPr marL="0" indent="0" algn="l" defTabSz="914400" rtl="0" eaLnBrk="1" latinLnBrk="0" hangingPunct="1">
              <a:spcBef>
                <a:spcPct val="20000"/>
              </a:spcBef>
              <a:spcAft>
                <a:spcPts val="6000"/>
              </a:spcAft>
              <a:buFont typeface="Arial" pitchFamily="34" charset="0"/>
              <a:buNone/>
              <a:defRPr sz="3200" kern="1200">
                <a:solidFill>
                  <a:schemeClr val="accent1"/>
                </a:solidFill>
                <a:latin typeface="+mn-lt"/>
                <a:ea typeface="+mn-ea"/>
                <a:cs typeface="+mn-cs"/>
              </a:defRPr>
            </a:lvl1pPr>
            <a:lvl2pPr marL="0" indent="0" algn="l" defTabSz="914400" rtl="0" eaLnBrk="1" latinLnBrk="0" hangingPunct="1">
              <a:spcBef>
                <a:spcPct val="20000"/>
              </a:spcBef>
              <a:buFont typeface="Wingdings" charset="2"/>
              <a:buNone/>
              <a:defRPr sz="1400" kern="1200">
                <a:solidFill>
                  <a:schemeClr val="tx1">
                    <a:lumMod val="50000"/>
                    <a:lumOff val="50000"/>
                  </a:schemeClr>
                </a:solidFill>
                <a:latin typeface="+mn-lt"/>
                <a:ea typeface="+mn-ea"/>
                <a:cs typeface="+mn-cs"/>
              </a:defRPr>
            </a:lvl2pPr>
            <a:lvl3pPr marL="1143000" indent="-228600" algn="l" defTabSz="914400" rtl="0" eaLnBrk="1" latinLnBrk="0" hangingPunct="1">
              <a:spcBef>
                <a:spcPct val="20000"/>
              </a:spcBef>
              <a:buFont typeface="Lucida Grande"/>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3265" dirty="0">
                <a:solidFill>
                  <a:srgbClr val="00ADEF"/>
                </a:solidFill>
              </a:rPr>
              <a:t>
</a:t>
            </a:r>
            <a:r>
              <a:rPr lang="en-US" sz="3265" dirty="0" smtClean="0">
                <a:solidFill>
                  <a:srgbClr val="00ADEF"/>
                </a:solidFill>
              </a:rPr>
              <a:t> </a:t>
            </a:r>
            <a:r>
              <a:rPr lang="en-US" sz="3265" dirty="0">
                <a:solidFill>
                  <a:srgbClr val="00ADEF"/>
                </a:solidFill>
              </a:rPr>
              <a:t/>
            </a:r>
            <a:br>
              <a:rPr lang="en-US" sz="3265" dirty="0">
                <a:solidFill>
                  <a:srgbClr val="00ADEF"/>
                </a:solidFill>
              </a:rPr>
            </a:br>
            <a:endParaRPr lang="en-US" sz="3265" dirty="0">
              <a:solidFill>
                <a:srgbClr val="00ADEF"/>
              </a:solidFill>
            </a:endParaRPr>
          </a:p>
        </p:txBody>
      </p:sp>
      <p:sp>
        <p:nvSpPr>
          <p:cNvPr id="13314" name="Title"/>
          <p:cNvSpPr>
            <a:spLocks noGrp="1" noChangeArrowheads="1"/>
          </p:cNvSpPr>
          <p:nvPr userDrawn="1">
            <p:ph type="ctrTitle"/>
          </p:nvPr>
        </p:nvSpPr>
        <p:spPr>
          <a:xfrm>
            <a:off x="2507348" y="1463555"/>
            <a:ext cx="6888499" cy="502445"/>
          </a:xfrm>
          <a:prstGeom prst="rect">
            <a:avLst/>
          </a:prstGeom>
        </p:spPr>
        <p:txBody>
          <a:bodyPr>
            <a:spAutoFit/>
          </a:bodyPr>
          <a:lstStyle>
            <a:lvl1pPr>
              <a:defRPr sz="3265" b="0" baseline="0">
                <a:solidFill>
                  <a:schemeClr val="accent2"/>
                </a:solidFill>
                <a:latin typeface="+mj-lt"/>
                <a:ea typeface="+mj-ea"/>
              </a:defRPr>
            </a:lvl1pPr>
          </a:lstStyle>
          <a:p>
            <a:pPr lvl="0" latinLnBrk="0"/>
            <a:r>
              <a:rPr lang="en-US" noProof="0" smtClean="0"/>
              <a:t>Click to edit Master title style</a:t>
            </a:r>
            <a:endParaRPr lang="en-US" noProof="0" dirty="0"/>
          </a:p>
        </p:txBody>
      </p:sp>
      <p:sp>
        <p:nvSpPr>
          <p:cNvPr id="13315" name="Subtitle"/>
          <p:cNvSpPr>
            <a:spLocks noGrp="1" noChangeArrowheads="1"/>
          </p:cNvSpPr>
          <p:nvPr userDrawn="1">
            <p:ph type="subTitle" idx="1"/>
          </p:nvPr>
        </p:nvSpPr>
        <p:spPr>
          <a:xfrm>
            <a:off x="2507348" y="2876668"/>
            <a:ext cx="6888499" cy="219820"/>
          </a:xfrm>
          <a:prstGeom prst="rect">
            <a:avLst/>
          </a:prstGeom>
        </p:spPr>
        <p:txBody>
          <a:bodyPr wrap="square">
            <a:spAutoFit/>
          </a:bodyPr>
          <a:lstStyle>
            <a:lvl1pPr>
              <a:defRPr sz="1428" cap="all" baseline="0">
                <a:solidFill>
                  <a:schemeClr val="bg1"/>
                </a:solidFill>
                <a:latin typeface="+mn-lt"/>
                <a:ea typeface="+mn-ea"/>
              </a:defRPr>
            </a:lvl1pPr>
          </a:lstStyle>
          <a:p>
            <a:pPr lvl="0" latinLnBrk="0"/>
            <a:r>
              <a:rPr lang="en-US" noProof="0" smtClean="0"/>
              <a:t>Click to edit Master subtitle style</a:t>
            </a:r>
            <a:endParaRPr lang="en-US" noProof="0" dirty="0"/>
          </a:p>
        </p:txBody>
      </p:sp>
      <p:sp>
        <p:nvSpPr>
          <p:cNvPr id="57" name="Document type" hidden="1"/>
          <p:cNvSpPr txBox="1">
            <a:spLocks noChangeArrowheads="1"/>
          </p:cNvSpPr>
          <p:nvPr userDrawn="1"/>
        </p:nvSpPr>
        <p:spPr bwMode="gray">
          <a:xfrm>
            <a:off x="2507348" y="3288582"/>
            <a:ext cx="6888499" cy="224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1428" dirty="0">
                <a:solidFill>
                  <a:srgbClr val="FFFFFF"/>
                </a:solidFill>
                <a:latin typeface="Arial"/>
              </a:rPr>
              <a:t>Document type | Date</a:t>
            </a:r>
          </a:p>
        </p:txBody>
      </p:sp>
      <p:sp>
        <p:nvSpPr>
          <p:cNvPr id="27" name="Disclaimer-English (United States)" hidden="1"/>
          <p:cNvSpPr>
            <a:spLocks noChangeArrowheads="1"/>
          </p:cNvSpPr>
          <p:nvPr userDrawn="1"/>
        </p:nvSpPr>
        <p:spPr bwMode="black">
          <a:xfrm>
            <a:off x="2507348" y="6415501"/>
            <a:ext cx="3918049" cy="37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noAutofit/>
          </a:bodyPr>
          <a:lstStyle/>
          <a:p>
            <a:pPr defTabSz="821202" eaLnBrk="0" fontAlgn="base" hangingPunct="0">
              <a:spcBef>
                <a:spcPct val="0"/>
              </a:spcBef>
              <a:spcAft>
                <a:spcPct val="0"/>
              </a:spcAft>
            </a:pPr>
            <a:r>
              <a:rPr lang="en-US" sz="816" dirty="0">
                <a:solidFill>
                  <a:srgbClr val="FFFFFF"/>
                </a:solidFill>
              </a:rPr>
              <a:t>CONFIDENTIAL AND PROPRIETARY</a:t>
            </a:r>
          </a:p>
          <a:p>
            <a:pPr defTabSz="821202" eaLnBrk="0" fontAlgn="base" hangingPunct="0">
              <a:spcBef>
                <a:spcPct val="0"/>
              </a:spcBef>
              <a:spcAft>
                <a:spcPct val="0"/>
              </a:spcAft>
            </a:pPr>
            <a:r>
              <a:rPr lang="en-US" sz="816" dirty="0">
                <a:solidFill>
                  <a:srgbClr val="FFFFFF"/>
                </a:solidFill>
              </a:rPr>
              <a:t>Any use of this material without specific permission of McKinsey &amp; Company is strictly prohibited</a:t>
            </a:r>
          </a:p>
        </p:txBody>
      </p:sp>
      <p:sp>
        <p:nvSpPr>
          <p:cNvPr id="2" name="Working Draft Text" hidden="1"/>
          <p:cNvSpPr txBox="1"/>
          <p:nvPr userDrawn="1"/>
        </p:nvSpPr>
        <p:spPr>
          <a:xfrm>
            <a:off x="6527957" y="6349400"/>
            <a:ext cx="1085554" cy="217880"/>
          </a:xfrm>
          <a:prstGeom prst="rect">
            <a:avLst/>
          </a:prstGeom>
          <a:noFill/>
        </p:spPr>
        <p:txBody>
          <a:bodyPr vert="horz" wrap="none" rtlCol="0">
            <a:spAutoFit/>
          </a:bodyPr>
          <a:lstStyle/>
          <a:p>
            <a:pPr fontAlgn="base">
              <a:spcBef>
                <a:spcPct val="0"/>
              </a:spcBef>
              <a:spcAft>
                <a:spcPct val="0"/>
              </a:spcAft>
            </a:pPr>
            <a:r>
              <a:rPr lang="en-GB" sz="816" b="1" smtClean="0">
                <a:solidFill>
                  <a:srgbClr val="FFFFFF"/>
                </a:solidFill>
              </a:rPr>
              <a:t>WORKING DRAFT</a:t>
            </a:r>
            <a:endParaRPr lang="ru-RU" sz="816" b="1">
              <a:solidFill>
                <a:srgbClr val="FFFFFF"/>
              </a:solidFill>
            </a:endParaRPr>
          </a:p>
        </p:txBody>
      </p:sp>
      <p:sp>
        <p:nvSpPr>
          <p:cNvPr id="4" name="Working Draft" hidden="1"/>
          <p:cNvSpPr txBox="1"/>
          <p:nvPr userDrawn="1"/>
        </p:nvSpPr>
        <p:spPr>
          <a:xfrm>
            <a:off x="6527958" y="6478979"/>
            <a:ext cx="2954655" cy="217880"/>
          </a:xfrm>
          <a:prstGeom prst="rect">
            <a:avLst/>
          </a:prstGeom>
          <a:noFill/>
        </p:spPr>
        <p:txBody>
          <a:bodyPr vert="horz" wrap="none" rtlCol="0">
            <a:spAutoFit/>
          </a:bodyPr>
          <a:lstStyle/>
          <a:p>
            <a:pPr fontAlgn="base">
              <a:spcBef>
                <a:spcPct val="0"/>
              </a:spcBef>
              <a:spcAft>
                <a:spcPct val="0"/>
              </a:spcAft>
            </a:pPr>
            <a:r>
              <a:rPr lang="en-US" sz="816" smtClean="0">
                <a:solidFill>
                  <a:srgbClr val="FFFFFF"/>
                </a:solidFill>
              </a:rPr>
              <a:t>Last Modified 28/04/2017 17:22 Central Asia Standard Time</a:t>
            </a:r>
            <a:endParaRPr lang="ru-RU" sz="816">
              <a:solidFill>
                <a:srgbClr val="FFFFFF"/>
              </a:solidFill>
            </a:endParaRPr>
          </a:p>
        </p:txBody>
      </p:sp>
      <p:sp>
        <p:nvSpPr>
          <p:cNvPr id="6" name="Printed" hidden="1"/>
          <p:cNvSpPr txBox="1"/>
          <p:nvPr userDrawn="1"/>
        </p:nvSpPr>
        <p:spPr>
          <a:xfrm>
            <a:off x="6527957" y="6608559"/>
            <a:ext cx="2553904" cy="217880"/>
          </a:xfrm>
          <a:prstGeom prst="rect">
            <a:avLst/>
          </a:prstGeom>
          <a:noFill/>
        </p:spPr>
        <p:txBody>
          <a:bodyPr vert="horz" wrap="none" rtlCol="0">
            <a:spAutoFit/>
          </a:bodyPr>
          <a:lstStyle/>
          <a:p>
            <a:pPr fontAlgn="base">
              <a:spcBef>
                <a:spcPct val="0"/>
              </a:spcBef>
              <a:spcAft>
                <a:spcPct val="0"/>
              </a:spcAft>
            </a:pPr>
            <a:r>
              <a:rPr lang="en-US" sz="816" smtClean="0">
                <a:solidFill>
                  <a:srgbClr val="FFFFFF"/>
                </a:solidFill>
              </a:rPr>
              <a:t>Printed 4-сәу-17 14:11 Central Asia Standard Time</a:t>
            </a:r>
            <a:endParaRPr lang="ru-RU" sz="816">
              <a:solidFill>
                <a:srgbClr val="FFFFFF"/>
              </a:solidFill>
            </a:endParaRPr>
          </a:p>
        </p:txBody>
      </p:sp>
      <p:sp>
        <p:nvSpPr>
          <p:cNvPr id="5" name="doc id"/>
          <p:cNvSpPr txBox="1"/>
          <p:nvPr userDrawn="1"/>
        </p:nvSpPr>
        <p:spPr>
          <a:xfrm>
            <a:off x="9625163" y="64790"/>
            <a:ext cx="65" cy="125547"/>
          </a:xfrm>
          <a:prstGeom prst="rect">
            <a:avLst/>
          </a:prstGeom>
          <a:noFill/>
        </p:spPr>
        <p:txBody>
          <a:bodyPr vert="horz" wrap="none" lIns="0" tIns="0" rIns="0" bIns="0" rtlCol="0">
            <a:spAutoFit/>
          </a:bodyPr>
          <a:lstStyle/>
          <a:p>
            <a:pPr algn="r" fontAlgn="base">
              <a:spcBef>
                <a:spcPct val="0"/>
              </a:spcBef>
              <a:spcAft>
                <a:spcPct val="0"/>
              </a:spcAft>
            </a:pPr>
            <a:endParaRPr lang="ru-RU" sz="816">
              <a:solidFill>
                <a:srgbClr val="FFFFFF"/>
              </a:solidFill>
            </a:endParaRPr>
          </a:p>
        </p:txBody>
      </p:sp>
    </p:spTree>
    <p:extLst>
      <p:ext uri="{BB962C8B-B14F-4D97-AF65-F5344CB8AC3E}">
        <p14:creationId xmlns:p14="http://schemas.microsoft.com/office/powerpoint/2010/main" val="1691020926"/>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14744" name="think-cell Slide" r:id="rId4" imgW="360" imgH="360" progId="">
                  <p:embed/>
                </p:oleObj>
              </mc:Choice>
              <mc:Fallback>
                <p:oleObj name="think-cell Slide" r:id="rId4" imgW="360" imgH="360" progId="">
                  <p:embed/>
                  <p:pic>
                    <p:nvPicPr>
                      <p:cNvPr id="0" name="Picture 4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2. Slide Title"/>
          <p:cNvSpPr>
            <a:spLocks noGrp="1"/>
          </p:cNvSpPr>
          <p:nvPr>
            <p:ph type="title"/>
          </p:nvPr>
        </p:nvSpPr>
        <p:spPr bwMode="auto"/>
        <p:txBody>
          <a:bodyPr/>
          <a:lstStyle/>
          <a:p>
            <a:r>
              <a:rPr lang="en-US" smtClean="0"/>
              <a:t>Click to edit Master title style</a:t>
            </a:r>
            <a:endParaRPr lang="en-US" dirty="0"/>
          </a:p>
        </p:txBody>
      </p:sp>
    </p:spTree>
    <p:extLst>
      <p:ext uri="{BB962C8B-B14F-4D97-AF65-F5344CB8AC3E}">
        <p14:creationId xmlns:p14="http://schemas.microsoft.com/office/powerpoint/2010/main" val="3990532755"/>
      </p:ext>
    </p:extLst>
  </p:cSld>
  <p:clrMapOvr>
    <a:masterClrMapping/>
  </p:clrMapOvr>
  <p:extLst mod="1">
    <p:ext uri="{DCECCB84-F9BA-43D5-87BE-67443E8EF086}">
      <p15:sldGuideLst xmlns=""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15" name="Slide Number"/>
          <p:cNvSpPr txBox="1">
            <a:spLocks/>
          </p:cNvSpPr>
          <p:nvPr userDrawn="1"/>
        </p:nvSpPr>
        <p:spPr>
          <a:xfrm>
            <a:off x="9467293" y="6640499"/>
            <a:ext cx="128240" cy="125547"/>
          </a:xfrm>
          <a:prstGeom prst="rect">
            <a:avLst/>
          </a:prstGeom>
        </p:spPr>
        <p:txBody>
          <a:bodyPr vert="horz" wrap="none" lIns="0" tIns="0" rIns="0" bIns="0" rtlCol="0" anchor="ctr">
            <a:spAutoFit/>
          </a:bodyPr>
          <a:lstStyle>
            <a:defPPr>
              <a:defRPr lang="en-US"/>
            </a:defPPr>
            <a:lvl1pPr>
              <a:defRPr sz="1000" baseline="0">
                <a:latin typeface="+mn-lt"/>
              </a:defRPr>
            </a:lvl1pPr>
          </a:lstStyle>
          <a:p>
            <a:pPr fontAlgn="base">
              <a:spcBef>
                <a:spcPct val="0"/>
              </a:spcBef>
              <a:spcAft>
                <a:spcPct val="0"/>
              </a:spcAft>
            </a:pPr>
            <a:fld id="{42C328C1-A84F-4A39-A664-DBA00541A8C6}" type="slidenum">
              <a:rPr lang="en-US" sz="816" smtClean="0">
                <a:solidFill>
                  <a:srgbClr val="FFFFFF"/>
                </a:solidFill>
              </a:rPr>
              <a:pPr fontAlgn="base">
                <a:spcBef>
                  <a:spcPct val="0"/>
                </a:spcBef>
                <a:spcAft>
                  <a:spcPct val="0"/>
                </a:spcAft>
              </a:pPr>
              <a:t>‹#›</a:t>
            </a:fld>
            <a:endParaRPr lang="en-US" sz="816" dirty="0">
              <a:solidFill>
                <a:srgbClr val="FFFFFF"/>
              </a:solidFill>
            </a:endParaRPr>
          </a:p>
        </p:txBody>
      </p:sp>
      <p:sp>
        <p:nvSpPr>
          <p:cNvPr id="16" name="SlideLogoText"/>
          <p:cNvSpPr>
            <a:spLocks noChangeArrowheads="1"/>
          </p:cNvSpPr>
          <p:nvPr userDrawn="1">
            <p:custDataLst>
              <p:tags r:id="rId1"/>
            </p:custDataLst>
          </p:nvPr>
        </p:nvSpPr>
        <p:spPr bwMode="auto">
          <a:xfrm>
            <a:off x="8326909" y="6640499"/>
            <a:ext cx="1029128"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r" defTabSz="913526" fontAlgn="base">
              <a:spcBef>
                <a:spcPct val="0"/>
              </a:spcBef>
              <a:spcAft>
                <a:spcPct val="0"/>
              </a:spcAft>
            </a:pPr>
            <a:r>
              <a:rPr lang="en-US" sz="816" dirty="0">
                <a:solidFill>
                  <a:srgbClr val="FFFFFF"/>
                </a:solidFill>
              </a:rPr>
              <a:t>McKinsey &amp; Company</a:t>
            </a:r>
          </a:p>
        </p:txBody>
      </p:sp>
      <p:sp>
        <p:nvSpPr>
          <p:cNvPr id="5" name="doc id"/>
          <p:cNvSpPr txBox="1">
            <a:spLocks noChangeArrowheads="1"/>
          </p:cNvSpPr>
          <p:nvPr userDrawn="1"/>
        </p:nvSpPr>
        <p:spPr bwMode="white">
          <a:xfrm>
            <a:off x="8958708" y="37255"/>
            <a:ext cx="701617" cy="118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eaLnBrk="1" fontAlgn="base" hangingPunct="1">
              <a:spcBef>
                <a:spcPct val="0"/>
              </a:spcBef>
              <a:spcAft>
                <a:spcPct val="0"/>
              </a:spcAft>
              <a:defRPr/>
            </a:pPr>
            <a:endParaRPr lang="en-US" sz="816" dirty="0">
              <a:solidFill>
                <a:srgbClr val="C5C5C5"/>
              </a:solidFill>
              <a:latin typeface="Arial"/>
            </a:endParaRPr>
          </a:p>
        </p:txBody>
      </p:sp>
    </p:spTree>
    <p:extLst>
      <p:ext uri="{BB962C8B-B14F-4D97-AF65-F5344CB8AC3E}">
        <p14:creationId xmlns:p14="http://schemas.microsoft.com/office/powerpoint/2010/main" val="1502008054"/>
      </p:ext>
    </p:extLst>
  </p:cSld>
  <p:clrMapOvr>
    <a:masterClrMapping/>
  </p:clrMapOvr>
  <p:extLst mod="1">
    <p:ext uri="{DCECCB84-F9BA-43D5-87BE-67443E8EF086}">
      <p15:sldGuideLst xmlns="" xmlns:p15="http://schemas.microsoft.com/office/powerpoint/2012/main">
        <p15:guide id="1" pos="3978">
          <p15:clr>
            <a:srgbClr val="000000"/>
          </p15:clr>
        </p15:guide>
        <p15:guide id="2" orient="horz" pos="570">
          <p15:clr>
            <a:srgbClr val="000000"/>
          </p15:clr>
        </p15:guide>
        <p15:guide id="3" orient="horz" pos="3912">
          <p15:clr>
            <a:srgbClr val="000000"/>
          </p15:clr>
        </p15:guide>
        <p15:guide id="4" pos="72">
          <p15:clr>
            <a:srgbClr val="00000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15768" name="think-cell Slide" r:id="rId4" imgW="360" imgH="360" progId="">
                  <p:embed/>
                </p:oleObj>
              </mc:Choice>
              <mc:Fallback>
                <p:oleObj name="think-cell Slide" r:id="rId4" imgW="360" imgH="360" progId="">
                  <p:embed/>
                  <p:pic>
                    <p:nvPicPr>
                      <p:cNvPr id="0" name="Picture 4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240691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2"/>
            </p:custDataLst>
            <p:extLst/>
          </p:nvPr>
        </p:nvGraphicFramePr>
        <p:xfrm>
          <a:off x="1756" y="1621"/>
          <a:ext cx="1754" cy="1619"/>
        </p:xfrm>
        <a:graphic>
          <a:graphicData uri="http://schemas.openxmlformats.org/presentationml/2006/ole">
            <mc:AlternateContent xmlns:mc="http://schemas.openxmlformats.org/markup-compatibility/2006">
              <mc:Choice xmlns:v="urn:schemas-microsoft-com:vml" Requires="v">
                <p:oleObj spid="_x0000_s16792" name="think-cell Slide" r:id="rId4" imgW="360" imgH="360" progId="">
                  <p:embed/>
                </p:oleObj>
              </mc:Choice>
              <mc:Fallback>
                <p:oleObj name="think-cell Slide" r:id="rId4" imgW="360" imgH="360" progId="">
                  <p:embed/>
                  <p:pic>
                    <p:nvPicPr>
                      <p:cNvPr id="0" name="Picture 4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6" y="1621"/>
                        <a:ext cx="1754"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Holder 2"/>
          <p:cNvSpPr>
            <a:spLocks noGrp="1"/>
          </p:cNvSpPr>
          <p:nvPr>
            <p:ph type="title"/>
          </p:nvPr>
        </p:nvSpPr>
        <p:spPr/>
        <p:txBody>
          <a:bodyPr lIns="0" tIns="0" rIns="0" bIns="0"/>
          <a:lstStyle>
            <a:lvl1pPr>
              <a:defRPr sz="2000" b="0" i="0">
                <a:solidFill>
                  <a:srgbClr val="1E6EAA"/>
                </a:solidFill>
                <a:latin typeface="Arial"/>
                <a:cs typeface="Arial"/>
              </a:defRPr>
            </a:lvl1pPr>
          </a:lstStyle>
          <a:p>
            <a:endParaRPr/>
          </a:p>
        </p:txBody>
      </p:sp>
      <p:sp>
        <p:nvSpPr>
          <p:cNvPr id="3" name="Holder 3"/>
          <p:cNvSpPr>
            <a:spLocks noGrp="1"/>
          </p:cNvSpPr>
          <p:nvPr>
            <p:ph type="body" idx="1"/>
          </p:nvPr>
        </p:nvSpPr>
        <p:spPr>
          <a:xfrm>
            <a:off x="1605669" y="1991016"/>
            <a:ext cx="4755582" cy="369311"/>
          </a:xfrm>
        </p:spPr>
        <p:txBody>
          <a:bodyPr lIns="0" tIns="0" rIns="0" bIns="0"/>
          <a:lstStyle>
            <a:lvl1pPr>
              <a:defRPr sz="24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3368040" y="6377940"/>
            <a:ext cx="3169920" cy="342900"/>
          </a:xfrm>
          <a:prstGeom prst="rect">
            <a:avLst/>
          </a:prstGeom>
        </p:spPr>
        <p:txBody>
          <a:bodyPr lIns="0" tIns="0" rIns="0" bIns="0"/>
          <a:lstStyle>
            <a:lvl1pPr algn="ctr">
              <a:defRPr>
                <a:solidFill>
                  <a:schemeClr val="tx1">
                    <a:tint val="75000"/>
                  </a:schemeClr>
                </a:solidFill>
              </a:defRPr>
            </a:lvl1pPr>
          </a:lstStyle>
          <a:p>
            <a:pPr fontAlgn="base">
              <a:spcBef>
                <a:spcPct val="0"/>
              </a:spcBef>
              <a:spcAft>
                <a:spcPct val="0"/>
              </a:spcAft>
            </a:pPr>
            <a:endParaRPr lang="ru-RU" sz="1632">
              <a:solidFill>
                <a:srgbClr val="000000">
                  <a:tint val="75000"/>
                </a:srgbClr>
              </a:solidFill>
            </a:endParaRPr>
          </a:p>
        </p:txBody>
      </p:sp>
      <p:sp>
        <p:nvSpPr>
          <p:cNvPr id="5" name="Holder 5"/>
          <p:cNvSpPr>
            <a:spLocks noGrp="1"/>
          </p:cNvSpPr>
          <p:nvPr>
            <p:ph type="dt" sz="half" idx="6"/>
          </p:nvPr>
        </p:nvSpPr>
        <p:spPr>
          <a:xfrm>
            <a:off x="495301" y="6377940"/>
            <a:ext cx="2278380" cy="342900"/>
          </a:xfrm>
          <a:prstGeom prst="rect">
            <a:avLst/>
          </a:prstGeom>
        </p:spPr>
        <p:txBody>
          <a:bodyPr lIns="0" tIns="0" rIns="0" bIns="0"/>
          <a:lstStyle>
            <a:lvl1pPr algn="l">
              <a:defRPr>
                <a:solidFill>
                  <a:schemeClr val="tx1">
                    <a:tint val="75000"/>
                  </a:schemeClr>
                </a:solidFill>
              </a:defRPr>
            </a:lvl1pPr>
          </a:lstStyle>
          <a:p>
            <a:pPr fontAlgn="base">
              <a:spcBef>
                <a:spcPct val="0"/>
              </a:spcBef>
              <a:spcAft>
                <a:spcPct val="0"/>
              </a:spcAft>
            </a:pPr>
            <a:fld id="{4ED53F3A-BEBE-4EAF-BF18-D5853192D638}" type="datetime1">
              <a:rPr lang="ru-RU" sz="1632" smtClean="0">
                <a:solidFill>
                  <a:srgbClr val="000000">
                    <a:tint val="75000"/>
                  </a:srgbClr>
                </a:solidFill>
              </a:rPr>
              <a:pPr fontAlgn="base">
                <a:spcBef>
                  <a:spcPct val="0"/>
                </a:spcBef>
                <a:spcAft>
                  <a:spcPct val="0"/>
                </a:spcAft>
              </a:pPr>
              <a:t>15.05.2019</a:t>
            </a:fld>
            <a:endParaRPr lang="en-US" sz="1632">
              <a:solidFill>
                <a:srgbClr val="000000">
                  <a:tint val="75000"/>
                </a:srgbClr>
              </a:solidFill>
            </a:endParaRPr>
          </a:p>
        </p:txBody>
      </p:sp>
      <p:sp>
        <p:nvSpPr>
          <p:cNvPr id="6" name="Holder 6"/>
          <p:cNvSpPr>
            <a:spLocks noGrp="1"/>
          </p:cNvSpPr>
          <p:nvPr>
            <p:ph type="sldNum" sz="quarter" idx="7"/>
          </p:nvPr>
        </p:nvSpPr>
        <p:spPr>
          <a:xfrm>
            <a:off x="6503691" y="6515305"/>
            <a:ext cx="3049534" cy="153670"/>
          </a:xfrm>
          <a:prstGeom prst="rect">
            <a:avLst/>
          </a:prstGeom>
        </p:spPr>
        <p:txBody>
          <a:bodyPr lIns="0" tIns="0" rIns="0" bIns="0"/>
          <a:lstStyle>
            <a:lvl1pPr>
              <a:defRPr sz="1000" b="0" i="0">
                <a:solidFill>
                  <a:srgbClr val="F8FCFE"/>
                </a:solidFill>
                <a:latin typeface="Arial"/>
                <a:cs typeface="Arial"/>
              </a:defRPr>
            </a:lvl1pPr>
          </a:lstStyle>
          <a:p>
            <a:pPr marL="12699" fontAlgn="base">
              <a:lnSpc>
                <a:spcPts val="1120"/>
              </a:lnSpc>
              <a:spcBef>
                <a:spcPct val="0"/>
              </a:spcBef>
              <a:spcAft>
                <a:spcPct val="0"/>
              </a:spcAft>
              <a:tabLst>
                <a:tab pos="2718147" algn="l"/>
              </a:tabLst>
            </a:pPr>
            <a:r>
              <a:rPr lang="ru-RU" smtClean="0"/>
              <a:t>Центр </a:t>
            </a:r>
            <a:r>
              <a:rPr lang="ru-RU" spc="-5" smtClean="0"/>
              <a:t>компетенций</a:t>
            </a:r>
            <a:r>
              <a:rPr lang="ru-RU" spc="26" smtClean="0"/>
              <a:t> </a:t>
            </a:r>
            <a:r>
              <a:rPr lang="ru-RU" spc="-5" smtClean="0"/>
              <a:t>проектного</a:t>
            </a:r>
            <a:r>
              <a:rPr lang="ru-RU" spc="10" smtClean="0"/>
              <a:t> </a:t>
            </a:r>
            <a:r>
              <a:rPr lang="ru-RU" spc="-5" smtClean="0"/>
              <a:t>управления	</a:t>
            </a:r>
            <a:fld id="{81D60167-4931-47E6-BA6A-407CBD079E47}" type="slidenum">
              <a:rPr b="1" smtClean="0">
                <a:solidFill>
                  <a:srgbClr val="000000"/>
                </a:solidFill>
              </a:rPr>
              <a:pPr marL="12699" fontAlgn="base">
                <a:lnSpc>
                  <a:spcPts val="1120"/>
                </a:lnSpc>
                <a:spcBef>
                  <a:spcPct val="0"/>
                </a:spcBef>
                <a:spcAft>
                  <a:spcPct val="0"/>
                </a:spcAft>
                <a:tabLst>
                  <a:tab pos="2718147" algn="l"/>
                </a:tabLst>
              </a:pPr>
              <a:t>‹#›</a:t>
            </a:fld>
            <a:endParaRPr b="1" dirty="0">
              <a:solidFill>
                <a:srgbClr val="000000"/>
              </a:solidFill>
            </a:endParaRPr>
          </a:p>
        </p:txBody>
      </p:sp>
    </p:spTree>
    <p:extLst>
      <p:ext uri="{BB962C8B-B14F-4D97-AF65-F5344CB8AC3E}">
        <p14:creationId xmlns:p14="http://schemas.microsoft.com/office/powerpoint/2010/main" val="3242213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5878" y="1709739"/>
            <a:ext cx="8543925"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75878" y="4589464"/>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D9E4AED-4664-467E-A8C4-33815EEC3D94}" type="datetime1">
              <a:rPr lang="ru-RU" smtClean="0"/>
              <a:pPr/>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6905672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38251" y="2817532"/>
            <a:ext cx="7429501" cy="692432"/>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238251" y="3602039"/>
            <a:ext cx="7429501" cy="276999"/>
          </a:xfrm>
        </p:spPr>
        <p:txBody>
          <a:bodyPr/>
          <a:lstStyle>
            <a:lvl1pPr marL="0" indent="0" algn="ctr">
              <a:buNone/>
              <a:defRPr sz="1800"/>
            </a:lvl1pPr>
            <a:lvl2pPr marL="342864" indent="0" algn="ctr">
              <a:buNone/>
              <a:defRPr sz="1500"/>
            </a:lvl2pPr>
            <a:lvl3pPr marL="685727" indent="0" algn="ctr">
              <a:buNone/>
              <a:defRPr sz="1350"/>
            </a:lvl3pPr>
            <a:lvl4pPr marL="1028591" indent="0" algn="ctr">
              <a:buNone/>
              <a:defRPr sz="1200"/>
            </a:lvl4pPr>
            <a:lvl5pPr marL="1371455" indent="0" algn="ctr">
              <a:buNone/>
              <a:defRPr sz="1200"/>
            </a:lvl5pPr>
            <a:lvl6pPr marL="1714318" indent="0" algn="ctr">
              <a:buNone/>
              <a:defRPr sz="1200"/>
            </a:lvl6pPr>
            <a:lvl7pPr marL="2057182" indent="0" algn="ctr">
              <a:buNone/>
              <a:defRPr sz="1200"/>
            </a:lvl7pPr>
            <a:lvl8pPr marL="2400046" indent="0" algn="ctr">
              <a:buNone/>
              <a:defRPr sz="1200"/>
            </a:lvl8pPr>
            <a:lvl9pPr marL="2742909"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a:xfrm>
            <a:off x="681038" y="6356350"/>
            <a:ext cx="2228850" cy="365125"/>
          </a:xfrm>
          <a:prstGeom prst="rect">
            <a:avLst/>
          </a:prstGeom>
        </p:spPr>
        <p:txBody>
          <a:bodyPr/>
          <a:lstStyle/>
          <a:p>
            <a:pPr fontAlgn="base">
              <a:spcBef>
                <a:spcPct val="0"/>
              </a:spcBef>
              <a:spcAft>
                <a:spcPct val="0"/>
              </a:spcAft>
            </a:pPr>
            <a:fld id="{D0CE7213-E1E8-403B-898E-9ADE214752D7}" type="datetime1">
              <a:rPr lang="ru-RU" sz="1632" smtClean="0">
                <a:solidFill>
                  <a:srgbClr val="000000"/>
                </a:solidFill>
              </a:rPr>
              <a:pPr fontAlgn="base">
                <a:spcBef>
                  <a:spcPct val="0"/>
                </a:spcBef>
                <a:spcAft>
                  <a:spcPct val="0"/>
                </a:spcAft>
              </a:pPr>
              <a:t>15.05.2019</a:t>
            </a:fld>
            <a:endParaRPr lang="ru-RU" sz="1632">
              <a:solidFill>
                <a:srgbClr val="000000"/>
              </a:solidFill>
            </a:endParaRPr>
          </a:p>
        </p:txBody>
      </p:sp>
      <p:sp>
        <p:nvSpPr>
          <p:cNvPr id="5" name="Нижний колонтитул 4"/>
          <p:cNvSpPr>
            <a:spLocks noGrp="1"/>
          </p:cNvSpPr>
          <p:nvPr>
            <p:ph type="ftr" sz="quarter" idx="11"/>
          </p:nvPr>
        </p:nvSpPr>
        <p:spPr>
          <a:xfrm>
            <a:off x="3281364" y="6356350"/>
            <a:ext cx="3343275" cy="365125"/>
          </a:xfrm>
          <a:prstGeom prst="rect">
            <a:avLst/>
          </a:prstGeom>
        </p:spPr>
        <p:txBody>
          <a:bodyPr/>
          <a:lstStyle/>
          <a:p>
            <a:pPr fontAlgn="base">
              <a:spcBef>
                <a:spcPct val="0"/>
              </a:spcBef>
              <a:spcAft>
                <a:spcPct val="0"/>
              </a:spcAft>
            </a:pPr>
            <a:endParaRPr lang="ru-RU" sz="1632">
              <a:solidFill>
                <a:srgbClr val="000000"/>
              </a:solidFill>
            </a:endParaRPr>
          </a:p>
        </p:txBody>
      </p:sp>
      <p:sp>
        <p:nvSpPr>
          <p:cNvPr id="6" name="Номер слайда 5"/>
          <p:cNvSpPr>
            <a:spLocks noGrp="1"/>
          </p:cNvSpPr>
          <p:nvPr>
            <p:ph type="sldNum" sz="quarter" idx="12"/>
          </p:nvPr>
        </p:nvSpPr>
        <p:spPr>
          <a:xfrm>
            <a:off x="6996112" y="6356350"/>
            <a:ext cx="2228850" cy="365125"/>
          </a:xfrm>
          <a:prstGeom prst="rect">
            <a:avLst/>
          </a:prstGeom>
        </p:spPr>
        <p:txBody>
          <a:bodyPr/>
          <a:lstStyle/>
          <a:p>
            <a:pPr fontAlgn="base">
              <a:spcBef>
                <a:spcPct val="0"/>
              </a:spcBef>
              <a:spcAft>
                <a:spcPct val="0"/>
              </a:spcAft>
            </a:pPr>
            <a:fld id="{3A99570A-E974-42B4-8F6C-096B5D77F75E}" type="slidenum">
              <a:rPr lang="ru-RU" sz="1632" smtClean="0">
                <a:solidFill>
                  <a:srgbClr val="000000"/>
                </a:solidFill>
              </a:rPr>
              <a:pPr fontAlgn="base">
                <a:spcBef>
                  <a:spcPct val="0"/>
                </a:spcBef>
                <a:spcAft>
                  <a:spcPct val="0"/>
                </a:spcAft>
              </a:pPr>
              <a:t>‹#›</a:t>
            </a:fld>
            <a:endParaRPr lang="ru-RU" sz="1632">
              <a:solidFill>
                <a:srgbClr val="000000"/>
              </a:solidFill>
            </a:endParaRPr>
          </a:p>
        </p:txBody>
      </p:sp>
    </p:spTree>
    <p:extLst>
      <p:ext uri="{BB962C8B-B14F-4D97-AF65-F5344CB8AC3E}">
        <p14:creationId xmlns:p14="http://schemas.microsoft.com/office/powerpoint/2010/main" val="320726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805566"/>
            <a:ext cx="4376871" cy="369311"/>
          </a:xfrm>
        </p:spPr>
        <p:txBody>
          <a:bodyPr anchor="b"/>
          <a:lstStyle>
            <a:lvl1pPr marL="0" indent="0">
              <a:buNone/>
              <a:defRPr sz="2400" b="1"/>
            </a:lvl1pPr>
            <a:lvl2pPr marL="457152" indent="0">
              <a:buNone/>
              <a:defRPr sz="2000" b="1"/>
            </a:lvl2pPr>
            <a:lvl3pPr marL="914303" indent="0">
              <a:buNone/>
              <a:defRPr sz="1800" b="1"/>
            </a:lvl3pPr>
            <a:lvl4pPr marL="1371455" indent="0">
              <a:buNone/>
              <a:defRPr sz="1600" b="1"/>
            </a:lvl4pPr>
            <a:lvl5pPr marL="1828606" indent="0">
              <a:buNone/>
              <a:defRPr sz="1600" b="1"/>
            </a:lvl5pPr>
            <a:lvl6pPr marL="2285758" indent="0">
              <a:buNone/>
              <a:defRPr sz="1600" b="1"/>
            </a:lvl6pPr>
            <a:lvl7pPr marL="2742909" indent="0">
              <a:buNone/>
              <a:defRPr sz="1600" b="1"/>
            </a:lvl7pPr>
            <a:lvl8pPr marL="3200061" indent="0">
              <a:buNone/>
              <a:defRPr sz="1600" b="1"/>
            </a:lvl8pPr>
            <a:lvl9pPr marL="3657212"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95300" y="2174875"/>
            <a:ext cx="4376871" cy="14464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2" y="1805566"/>
            <a:ext cx="4378590" cy="369311"/>
          </a:xfrm>
        </p:spPr>
        <p:txBody>
          <a:bodyPr anchor="b"/>
          <a:lstStyle>
            <a:lvl1pPr marL="0" indent="0">
              <a:buNone/>
              <a:defRPr sz="2400" b="1"/>
            </a:lvl1pPr>
            <a:lvl2pPr marL="457152" indent="0">
              <a:buNone/>
              <a:defRPr sz="2000" b="1"/>
            </a:lvl2pPr>
            <a:lvl3pPr marL="914303" indent="0">
              <a:buNone/>
              <a:defRPr sz="1800" b="1"/>
            </a:lvl3pPr>
            <a:lvl4pPr marL="1371455" indent="0">
              <a:buNone/>
              <a:defRPr sz="1600" b="1"/>
            </a:lvl4pPr>
            <a:lvl5pPr marL="1828606" indent="0">
              <a:buNone/>
              <a:defRPr sz="1600" b="1"/>
            </a:lvl5pPr>
            <a:lvl6pPr marL="2285758" indent="0">
              <a:buNone/>
              <a:defRPr sz="1600" b="1"/>
            </a:lvl6pPr>
            <a:lvl7pPr marL="2742909" indent="0">
              <a:buNone/>
              <a:defRPr sz="1600" b="1"/>
            </a:lvl7pPr>
            <a:lvl8pPr marL="3200061" indent="0">
              <a:buNone/>
              <a:defRPr sz="1600" b="1"/>
            </a:lvl8pPr>
            <a:lvl9pPr marL="3657212"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032112" y="2174875"/>
            <a:ext cx="4378590" cy="14464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95300" y="6356352"/>
            <a:ext cx="2311400" cy="365126"/>
          </a:xfrm>
          <a:prstGeom prst="rect">
            <a:avLst/>
          </a:prstGeom>
        </p:spPr>
        <p:txBody>
          <a:bodyPr/>
          <a:lstStyle/>
          <a:p>
            <a:pPr fontAlgn="base">
              <a:spcBef>
                <a:spcPct val="0"/>
              </a:spcBef>
              <a:spcAft>
                <a:spcPct val="0"/>
              </a:spcAft>
            </a:pPr>
            <a:fld id="{E49527EF-A72E-422E-A3FF-D21E0CA962B6}" type="datetime1">
              <a:rPr lang="ru-RU" sz="1632" smtClean="0">
                <a:solidFill>
                  <a:srgbClr val="000000"/>
                </a:solidFill>
              </a:rPr>
              <a:pPr fontAlgn="base">
                <a:spcBef>
                  <a:spcPct val="0"/>
                </a:spcBef>
                <a:spcAft>
                  <a:spcPct val="0"/>
                </a:spcAft>
              </a:pPr>
              <a:t>15.05.2019</a:t>
            </a:fld>
            <a:endParaRPr lang="tr-TR" sz="1632">
              <a:solidFill>
                <a:srgbClr val="000000"/>
              </a:solidFill>
            </a:endParaRPr>
          </a:p>
        </p:txBody>
      </p:sp>
      <p:sp>
        <p:nvSpPr>
          <p:cNvPr id="8" name="Нижний колонтитул 7"/>
          <p:cNvSpPr>
            <a:spLocks noGrp="1"/>
          </p:cNvSpPr>
          <p:nvPr>
            <p:ph type="ftr" sz="quarter" idx="11"/>
          </p:nvPr>
        </p:nvSpPr>
        <p:spPr>
          <a:xfrm>
            <a:off x="3384551" y="6356352"/>
            <a:ext cx="3136900" cy="365126"/>
          </a:xfrm>
          <a:prstGeom prst="rect">
            <a:avLst/>
          </a:prstGeom>
        </p:spPr>
        <p:txBody>
          <a:bodyPr/>
          <a:lstStyle/>
          <a:p>
            <a:pPr fontAlgn="base">
              <a:spcBef>
                <a:spcPct val="0"/>
              </a:spcBef>
              <a:spcAft>
                <a:spcPct val="0"/>
              </a:spcAft>
            </a:pPr>
            <a:endParaRPr lang="tr-TR" sz="1632">
              <a:solidFill>
                <a:srgbClr val="000000"/>
              </a:solidFill>
            </a:endParaRPr>
          </a:p>
        </p:txBody>
      </p:sp>
      <p:sp>
        <p:nvSpPr>
          <p:cNvPr id="9" name="Номер слайда 8"/>
          <p:cNvSpPr>
            <a:spLocks noGrp="1"/>
          </p:cNvSpPr>
          <p:nvPr>
            <p:ph type="sldNum" sz="quarter" idx="12"/>
          </p:nvPr>
        </p:nvSpPr>
        <p:spPr>
          <a:xfrm>
            <a:off x="7099300" y="6356352"/>
            <a:ext cx="2311400" cy="365126"/>
          </a:xfrm>
          <a:prstGeom prst="rect">
            <a:avLst/>
          </a:prstGeom>
        </p:spPr>
        <p:txBody>
          <a:bodyPr/>
          <a:lstStyle/>
          <a:p>
            <a:pPr fontAlgn="base">
              <a:spcBef>
                <a:spcPct val="0"/>
              </a:spcBef>
              <a:spcAft>
                <a:spcPct val="0"/>
              </a:spcAft>
            </a:pPr>
            <a:fld id="{F302176B-0E47-46AC-8F43-DAB4B8A37D06}" type="slidenum">
              <a:rPr lang="tr-TR" sz="1632" smtClean="0">
                <a:solidFill>
                  <a:srgbClr val="000000"/>
                </a:solidFill>
              </a:rPr>
              <a:pPr fontAlgn="base">
                <a:spcBef>
                  <a:spcPct val="0"/>
                </a:spcBef>
                <a:spcAft>
                  <a:spcPct val="0"/>
                </a:spcAft>
              </a:pPr>
              <a:t>‹#›</a:t>
            </a:fld>
            <a:endParaRPr lang="tr-TR" sz="1632">
              <a:solidFill>
                <a:srgbClr val="000000"/>
              </a:solidFill>
            </a:endParaRPr>
          </a:p>
        </p:txBody>
      </p:sp>
    </p:spTree>
    <p:extLst>
      <p:ext uri="{BB962C8B-B14F-4D97-AF65-F5344CB8AC3E}">
        <p14:creationId xmlns:p14="http://schemas.microsoft.com/office/powerpoint/2010/main" val="977967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81038" y="1825625"/>
            <a:ext cx="421005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014913" y="1825625"/>
            <a:ext cx="421005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15124CB-2209-47F2-BA08-359BD44EECA2}" type="datetime1">
              <a:rPr lang="ru-RU" smtClean="0"/>
              <a:pPr/>
              <a:t>15.05.2019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3744722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328" y="365126"/>
            <a:ext cx="8543925"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82328" y="2505075"/>
            <a:ext cx="4190702"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5014913" y="2505075"/>
            <a:ext cx="4211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9A2ADDE-C332-4706-9BED-6DCDF61E9763}" type="datetime1">
              <a:rPr lang="ru-RU" smtClean="0"/>
              <a:pPr/>
              <a:t>15.05.2019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2575207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CA804D0-1A50-46C7-BAAC-149CC847F987}" type="datetime1">
              <a:rPr lang="ru-RU" smtClean="0"/>
              <a:pPr/>
              <a:t>15.05.2019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4070614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1D80A19-A3E4-49BA-9157-7A969D025711}" type="datetime1">
              <a:rPr lang="ru-RU" smtClean="0"/>
              <a:pPr/>
              <a:t>15.05.2019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2121135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328" y="457200"/>
            <a:ext cx="3194943"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4211340" y="987426"/>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7AEAB93-949C-41AD-BBFD-6FF72DA79E99}" type="datetime1">
              <a:rPr lang="ru-RU" smtClean="0"/>
              <a:pPr/>
              <a:t>15.05.2019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2135550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328" y="457200"/>
            <a:ext cx="3194943"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4211340" y="987426"/>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8631A47-AA89-448E-B4A9-36AE3AE173CB}" type="datetime1">
              <a:rPr lang="ru-RU" smtClean="0"/>
              <a:pPr/>
              <a:t>15.05.2019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99570A-E974-42B4-8F6C-096B5D77F75E}" type="slidenum">
              <a:rPr lang="ru-RU" smtClean="0"/>
              <a:pPr/>
              <a:t>‹#›</a:t>
            </a:fld>
            <a:endParaRPr lang="ru-RU"/>
          </a:p>
        </p:txBody>
      </p:sp>
    </p:spTree>
    <p:extLst>
      <p:ext uri="{BB962C8B-B14F-4D97-AF65-F5344CB8AC3E}">
        <p14:creationId xmlns:p14="http://schemas.microsoft.com/office/powerpoint/2010/main" val="3983692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tags" Target="../tags/tag5.xml"/><Relationship Id="rId18" Type="http://schemas.openxmlformats.org/officeDocument/2006/relationships/tags" Target="../tags/tag10.xml"/><Relationship Id="rId26" Type="http://schemas.openxmlformats.org/officeDocument/2006/relationships/oleObject" Target="../embeddings/oleObject1.bin"/><Relationship Id="rId3" Type="http://schemas.openxmlformats.org/officeDocument/2006/relationships/slideLayout" Target="../slideLayouts/slideLayout15.xml"/><Relationship Id="rId21" Type="http://schemas.openxmlformats.org/officeDocument/2006/relationships/tags" Target="../tags/tag13.xml"/><Relationship Id="rId7" Type="http://schemas.openxmlformats.org/officeDocument/2006/relationships/theme" Target="../theme/theme2.xml"/><Relationship Id="rId12" Type="http://schemas.openxmlformats.org/officeDocument/2006/relationships/tags" Target="../tags/tag4.xml"/><Relationship Id="rId17" Type="http://schemas.openxmlformats.org/officeDocument/2006/relationships/tags" Target="../tags/tag9.xml"/><Relationship Id="rId25" Type="http://schemas.openxmlformats.org/officeDocument/2006/relationships/tags" Target="../tags/tag17.xml"/><Relationship Id="rId2" Type="http://schemas.openxmlformats.org/officeDocument/2006/relationships/slideLayout" Target="../slideLayouts/slideLayout14.xml"/><Relationship Id="rId16" Type="http://schemas.openxmlformats.org/officeDocument/2006/relationships/tags" Target="../tags/tag8.xml"/><Relationship Id="rId20" Type="http://schemas.openxmlformats.org/officeDocument/2006/relationships/tags" Target="../tags/tag1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ags" Target="../tags/tag3.xml"/><Relationship Id="rId24" Type="http://schemas.openxmlformats.org/officeDocument/2006/relationships/tags" Target="../tags/tag16.xml"/><Relationship Id="rId5" Type="http://schemas.openxmlformats.org/officeDocument/2006/relationships/slideLayout" Target="../slideLayouts/slideLayout17.xml"/><Relationship Id="rId15" Type="http://schemas.openxmlformats.org/officeDocument/2006/relationships/tags" Target="../tags/tag7.xml"/><Relationship Id="rId23" Type="http://schemas.openxmlformats.org/officeDocument/2006/relationships/tags" Target="../tags/tag15.xml"/><Relationship Id="rId10" Type="http://schemas.openxmlformats.org/officeDocument/2006/relationships/tags" Target="../tags/tag2.xml"/><Relationship Id="rId19" Type="http://schemas.openxmlformats.org/officeDocument/2006/relationships/tags" Target="../tags/tag11.xml"/><Relationship Id="rId4" Type="http://schemas.openxmlformats.org/officeDocument/2006/relationships/slideLayout" Target="../slideLayouts/slideLayout16.xml"/><Relationship Id="rId9" Type="http://schemas.openxmlformats.org/officeDocument/2006/relationships/tags" Target="../tags/tag1.xml"/><Relationship Id="rId14" Type="http://schemas.openxmlformats.org/officeDocument/2006/relationships/tags" Target="../tags/tag6.xml"/><Relationship Id="rId22" Type="http://schemas.openxmlformats.org/officeDocument/2006/relationships/tags" Target="../tags/tag14.xml"/><Relationship Id="rId27"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vmlDrawing" Target="../drawings/vmlDrawing5.vml"/><Relationship Id="rId13" Type="http://schemas.openxmlformats.org/officeDocument/2006/relationships/tags" Target="../tags/tag26.xml"/><Relationship Id="rId18" Type="http://schemas.openxmlformats.org/officeDocument/2006/relationships/tags" Target="../tags/tag31.xml"/><Relationship Id="rId26" Type="http://schemas.openxmlformats.org/officeDocument/2006/relationships/oleObject" Target="../embeddings/oleObject5.bin"/><Relationship Id="rId3" Type="http://schemas.openxmlformats.org/officeDocument/2006/relationships/slideLayout" Target="../slideLayouts/slideLayout21.xml"/><Relationship Id="rId21" Type="http://schemas.openxmlformats.org/officeDocument/2006/relationships/tags" Target="../tags/tag34.xml"/><Relationship Id="rId7" Type="http://schemas.openxmlformats.org/officeDocument/2006/relationships/theme" Target="../theme/theme3.xml"/><Relationship Id="rId12" Type="http://schemas.openxmlformats.org/officeDocument/2006/relationships/tags" Target="../tags/tag25.xml"/><Relationship Id="rId17" Type="http://schemas.openxmlformats.org/officeDocument/2006/relationships/tags" Target="../tags/tag30.xml"/><Relationship Id="rId25" Type="http://schemas.openxmlformats.org/officeDocument/2006/relationships/tags" Target="../tags/tag38.xml"/><Relationship Id="rId2" Type="http://schemas.openxmlformats.org/officeDocument/2006/relationships/slideLayout" Target="../slideLayouts/slideLayout20.xml"/><Relationship Id="rId16" Type="http://schemas.openxmlformats.org/officeDocument/2006/relationships/tags" Target="../tags/tag29.xml"/><Relationship Id="rId20" Type="http://schemas.openxmlformats.org/officeDocument/2006/relationships/tags" Target="../tags/tag33.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tags" Target="../tags/tag24.xml"/><Relationship Id="rId24" Type="http://schemas.openxmlformats.org/officeDocument/2006/relationships/tags" Target="../tags/tag37.xml"/><Relationship Id="rId5" Type="http://schemas.openxmlformats.org/officeDocument/2006/relationships/slideLayout" Target="../slideLayouts/slideLayout23.xml"/><Relationship Id="rId15" Type="http://schemas.openxmlformats.org/officeDocument/2006/relationships/tags" Target="../tags/tag28.xml"/><Relationship Id="rId23" Type="http://schemas.openxmlformats.org/officeDocument/2006/relationships/tags" Target="../tags/tag36.xml"/><Relationship Id="rId10" Type="http://schemas.openxmlformats.org/officeDocument/2006/relationships/tags" Target="../tags/tag23.xml"/><Relationship Id="rId19" Type="http://schemas.openxmlformats.org/officeDocument/2006/relationships/tags" Target="../tags/tag32.xml"/><Relationship Id="rId4" Type="http://schemas.openxmlformats.org/officeDocument/2006/relationships/slideLayout" Target="../slideLayouts/slideLayout22.xml"/><Relationship Id="rId9" Type="http://schemas.openxmlformats.org/officeDocument/2006/relationships/tags" Target="../tags/tag22.xml"/><Relationship Id="rId14" Type="http://schemas.openxmlformats.org/officeDocument/2006/relationships/tags" Target="../tags/tag27.xml"/><Relationship Id="rId22" Type="http://schemas.openxmlformats.org/officeDocument/2006/relationships/tags" Target="../tags/tag35.xml"/><Relationship Id="rId27" Type="http://schemas.openxmlformats.org/officeDocument/2006/relationships/image" Target="../media/image1.emf"/></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13" Type="http://schemas.openxmlformats.org/officeDocument/2006/relationships/tags" Target="../tags/tag46.xml"/><Relationship Id="rId18" Type="http://schemas.openxmlformats.org/officeDocument/2006/relationships/tags" Target="../tags/tag51.xml"/><Relationship Id="rId26" Type="http://schemas.openxmlformats.org/officeDocument/2006/relationships/tags" Target="../tags/tag59.xml"/><Relationship Id="rId3" Type="http://schemas.openxmlformats.org/officeDocument/2006/relationships/slideLayout" Target="../slideLayouts/slideLayout27.xml"/><Relationship Id="rId21" Type="http://schemas.openxmlformats.org/officeDocument/2006/relationships/tags" Target="../tags/tag54.xml"/><Relationship Id="rId7" Type="http://schemas.openxmlformats.org/officeDocument/2006/relationships/slideLayout" Target="../slideLayouts/slideLayout31.xml"/><Relationship Id="rId12" Type="http://schemas.openxmlformats.org/officeDocument/2006/relationships/tags" Target="../tags/tag45.xml"/><Relationship Id="rId17" Type="http://schemas.openxmlformats.org/officeDocument/2006/relationships/tags" Target="../tags/tag50.xml"/><Relationship Id="rId25" Type="http://schemas.openxmlformats.org/officeDocument/2006/relationships/tags" Target="../tags/tag58.xml"/><Relationship Id="rId2" Type="http://schemas.openxmlformats.org/officeDocument/2006/relationships/slideLayout" Target="../slideLayouts/slideLayout26.xml"/><Relationship Id="rId16" Type="http://schemas.openxmlformats.org/officeDocument/2006/relationships/tags" Target="../tags/tag49.xml"/><Relationship Id="rId20" Type="http://schemas.openxmlformats.org/officeDocument/2006/relationships/tags" Target="../tags/tag53.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tags" Target="../tags/tag44.xml"/><Relationship Id="rId24" Type="http://schemas.openxmlformats.org/officeDocument/2006/relationships/tags" Target="../tags/tag57.xml"/><Relationship Id="rId5" Type="http://schemas.openxmlformats.org/officeDocument/2006/relationships/slideLayout" Target="../slideLayouts/slideLayout29.xml"/><Relationship Id="rId15" Type="http://schemas.openxmlformats.org/officeDocument/2006/relationships/tags" Target="../tags/tag48.xml"/><Relationship Id="rId23" Type="http://schemas.openxmlformats.org/officeDocument/2006/relationships/tags" Target="../tags/tag56.xml"/><Relationship Id="rId28" Type="http://schemas.openxmlformats.org/officeDocument/2006/relationships/image" Target="../media/image1.emf"/><Relationship Id="rId10" Type="http://schemas.openxmlformats.org/officeDocument/2006/relationships/tags" Target="../tags/tag43.xml"/><Relationship Id="rId19" Type="http://schemas.openxmlformats.org/officeDocument/2006/relationships/tags" Target="../tags/tag52.xml"/><Relationship Id="rId4" Type="http://schemas.openxmlformats.org/officeDocument/2006/relationships/slideLayout" Target="../slideLayouts/slideLayout28.xml"/><Relationship Id="rId9" Type="http://schemas.openxmlformats.org/officeDocument/2006/relationships/vmlDrawing" Target="../drawings/vmlDrawing9.vml"/><Relationship Id="rId14" Type="http://schemas.openxmlformats.org/officeDocument/2006/relationships/tags" Target="../tags/tag47.xml"/><Relationship Id="rId22" Type="http://schemas.openxmlformats.org/officeDocument/2006/relationships/tags" Target="../tags/tag55.xml"/><Relationship Id="rId27" Type="http://schemas.openxmlformats.org/officeDocument/2006/relationships/oleObject" Target="../embeddings/oleObject9.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72A10D-A69E-4421-8B95-DAA77D6F0BDF}" type="datetime1">
              <a:rPr lang="ru-RU" smtClean="0"/>
              <a:pPr/>
              <a:t>15.05.2019</a:t>
            </a:fld>
            <a:endParaRPr lang="ru-RU"/>
          </a:p>
        </p:txBody>
      </p:sp>
      <p:sp>
        <p:nvSpPr>
          <p:cNvPr id="5" name="Нижний колонтитул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9570A-E974-42B4-8F6C-096B5D77F75E}" type="slidenum">
              <a:rPr lang="ru-RU" smtClean="0"/>
              <a:pPr/>
              <a:t>‹#›</a:t>
            </a:fld>
            <a:endParaRPr lang="ru-RU"/>
          </a:p>
        </p:txBody>
      </p:sp>
    </p:spTree>
    <p:extLst>
      <p:ext uri="{BB962C8B-B14F-4D97-AF65-F5344CB8AC3E}">
        <p14:creationId xmlns:p14="http://schemas.microsoft.com/office/powerpoint/2010/main" val="2652061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9"/>
            </p:custDataLst>
            <p:extLst/>
          </p:nvPr>
        </p:nvGraphicFramePr>
        <p:xfrm>
          <a:off x="0" y="0"/>
          <a:ext cx="175483" cy="161974"/>
        </p:xfrm>
        <a:graphic>
          <a:graphicData uri="http://schemas.openxmlformats.org/presentationml/2006/ole">
            <mc:AlternateContent xmlns:mc="http://schemas.openxmlformats.org/markup-compatibility/2006">
              <mc:Choice xmlns:v="urn:schemas-microsoft-com:vml" Requires="v">
                <p:oleObj spid="_x0000_s1441" name="think-cell Slide" r:id="rId26" imgW="360" imgH="360" progId="">
                  <p:embed/>
                </p:oleObj>
              </mc:Choice>
              <mc:Fallback>
                <p:oleObj name="think-cell Slide" r:id="rId26" imgW="360" imgH="360" progId="">
                  <p:embed/>
                  <p:pic>
                    <p:nvPicPr>
                      <p:cNvPr id="0" name="Picture 416"/>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175483"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hidden="1"/>
          <p:cNvSpPr/>
          <p:nvPr>
            <p:custDataLst>
              <p:tags r:id="rId10"/>
            </p:custDataLst>
          </p:nvPr>
        </p:nvSpPr>
        <p:spPr bwMode="auto">
          <a:xfrm>
            <a:off x="0" y="0"/>
            <a:ext cx="175483" cy="161974"/>
          </a:xfrm>
          <a:prstGeom prst="rect">
            <a:avLst/>
          </a:prstGeom>
          <a:solidFill>
            <a:schemeClr val="bg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fontAlgn="base">
              <a:spcBef>
                <a:spcPct val="0"/>
              </a:spcBef>
              <a:spcAft>
                <a:spcPct val="0"/>
              </a:spcAft>
            </a:pPr>
            <a:endParaRPr lang="en-US" sz="1632" dirty="0">
              <a:solidFill>
                <a:srgbClr val="000000"/>
              </a:solidFill>
              <a:sym typeface="Arial" panose="020B0604020202020204" pitchFamily="34" charset="0"/>
            </a:endParaRPr>
          </a:p>
        </p:txBody>
      </p:sp>
      <p:sp>
        <p:nvSpPr>
          <p:cNvPr id="19" name="Title Placeholder 2"/>
          <p:cNvSpPr>
            <a:spLocks noGrp="1" noChangeArrowheads="1"/>
          </p:cNvSpPr>
          <p:nvPr>
            <p:ph type="title"/>
          </p:nvPr>
        </p:nvSpPr>
        <p:spPr bwMode="gray">
          <a:xfrm>
            <a:off x="131613" y="234864"/>
            <a:ext cx="9526956"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latinLnBrk="0"/>
            <a:r>
              <a:rPr lang="en-US" smtClean="0"/>
              <a:t>Click to edit Master title style</a:t>
            </a:r>
            <a:endParaRPr lang="en-US" noProof="0" dirty="0"/>
          </a:p>
        </p:txBody>
      </p:sp>
      <p:sp>
        <p:nvSpPr>
          <p:cNvPr id="10" name="1. On-page tracker" hidden="1"/>
          <p:cNvSpPr>
            <a:spLocks noChangeArrowheads="1"/>
          </p:cNvSpPr>
          <p:nvPr/>
        </p:nvSpPr>
        <p:spPr bwMode="gray">
          <a:xfrm>
            <a:off x="131613" y="77303"/>
            <a:ext cx="501740"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fontAlgn="base">
              <a:spcBef>
                <a:spcPct val="0"/>
              </a:spcBef>
              <a:spcAft>
                <a:spcPct val="0"/>
              </a:spcAft>
            </a:pPr>
            <a:r>
              <a:rPr lang="en-US" sz="816" cap="all" dirty="0">
                <a:solidFill>
                  <a:srgbClr val="808080"/>
                </a:solidFill>
              </a:rPr>
              <a:t>Tracker</a:t>
            </a:r>
          </a:p>
        </p:txBody>
      </p:sp>
      <p:sp>
        <p:nvSpPr>
          <p:cNvPr id="11" name="3. Unit of measure" hidden="1"/>
          <p:cNvSpPr txBox="1">
            <a:spLocks noChangeArrowheads="1"/>
          </p:cNvSpPr>
          <p:nvPr/>
        </p:nvSpPr>
        <p:spPr bwMode="gray">
          <a:xfrm>
            <a:off x="131613" y="566136"/>
            <a:ext cx="9526956" cy="256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1632" dirty="0">
                <a:solidFill>
                  <a:srgbClr val="808080"/>
                </a:solidFill>
                <a:latin typeface="Arial"/>
              </a:rPr>
              <a:t>Unit of measure</a:t>
            </a:r>
          </a:p>
        </p:txBody>
      </p:sp>
      <p:grpSp>
        <p:nvGrpSpPr>
          <p:cNvPr id="4" name="Slide Elements" hidden="1"/>
          <p:cNvGrpSpPr/>
          <p:nvPr userDrawn="1"/>
        </p:nvGrpSpPr>
        <p:grpSpPr bwMode="gray">
          <a:xfrm>
            <a:off x="131613" y="6432273"/>
            <a:ext cx="9526956" cy="333805"/>
            <a:chOff x="119063" y="6304223"/>
            <a:chExt cx="8618537" cy="327160"/>
          </a:xfrm>
        </p:grpSpPr>
        <p:sp>
          <p:nvSpPr>
            <p:cNvPr id="13" name="4. Footnote"/>
            <p:cNvSpPr txBox="1">
              <a:spLocks noChangeArrowheads="1"/>
            </p:cNvSpPr>
            <p:nvPr/>
          </p:nvSpPr>
          <p:spPr bwMode="gray">
            <a:xfrm>
              <a:off x="119063" y="6304223"/>
              <a:ext cx="8618537"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816" dirty="0">
                  <a:solidFill>
                    <a:srgbClr val="808080"/>
                  </a:solidFill>
                  <a:latin typeface="Arial"/>
                </a:rPr>
                <a:t>1 Footnote</a:t>
              </a:r>
            </a:p>
          </p:txBody>
        </p:sp>
        <p:sp>
          <p:nvSpPr>
            <p:cNvPr id="14" name="5. Source"/>
            <p:cNvSpPr>
              <a:spLocks noChangeArrowheads="1"/>
            </p:cNvSpPr>
            <p:nvPr/>
          </p:nvSpPr>
          <p:spPr bwMode="gray">
            <a:xfrm>
              <a:off x="119063" y="6505836"/>
              <a:ext cx="7200000"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621975" indent="-621975" defTabSz="913526" fontAlgn="base">
                <a:spcBef>
                  <a:spcPct val="0"/>
                </a:spcBef>
                <a:spcAft>
                  <a:spcPct val="0"/>
                </a:spcAft>
                <a:tabLst>
                  <a:tab pos="625214" algn="l"/>
                </a:tabLst>
              </a:pPr>
              <a:r>
                <a:rPr lang="en-US" sz="816" dirty="0">
                  <a:solidFill>
                    <a:srgbClr val="808080"/>
                  </a:solidFill>
                </a:rPr>
                <a:t>SOURCE: Source</a:t>
              </a:r>
            </a:p>
          </p:txBody>
        </p:sp>
      </p:grpSp>
      <p:sp>
        <p:nvSpPr>
          <p:cNvPr id="3" name="Text Placeholder 2"/>
          <p:cNvSpPr>
            <a:spLocks noGrp="1"/>
          </p:cNvSpPr>
          <p:nvPr>
            <p:ph type="body" idx="1"/>
          </p:nvPr>
        </p:nvSpPr>
        <p:spPr bwMode="gray">
          <a:xfrm>
            <a:off x="1605669" y="1991016"/>
            <a:ext cx="4755582" cy="1099098"/>
          </a:xfrm>
          <a:prstGeom prst="rect">
            <a:avLst/>
          </a:prstGeom>
        </p:spPr>
        <p:txBody>
          <a:bodyPr vert="horz" lIns="0" tIns="0" rIns="0" bIns="0" rtlCol="0">
            <a:spAutoFit/>
          </a:bodyPr>
          <a:lstStyle/>
          <a:p>
            <a:pPr lvl="0" latinLnBrk="0"/>
            <a:r>
              <a:rPr lang="en-US" smtClean="0"/>
              <a:t>Click to edit Master text styles</a:t>
            </a:r>
          </a:p>
          <a:p>
            <a:pPr lvl="1" latinLnBrk="0"/>
            <a:r>
              <a:rPr lang="en-US" smtClean="0"/>
              <a:t>Second level</a:t>
            </a:r>
          </a:p>
          <a:p>
            <a:pPr lvl="2" latinLnBrk="0"/>
            <a:r>
              <a:rPr lang="en-US" smtClean="0"/>
              <a:t>Third level</a:t>
            </a:r>
          </a:p>
          <a:p>
            <a:pPr lvl="3" latinLnBrk="0"/>
            <a:r>
              <a:rPr lang="en-US" smtClean="0"/>
              <a:t>Fourth level</a:t>
            </a:r>
          </a:p>
          <a:p>
            <a:pPr lvl="4" latinLnBrk="0"/>
            <a:r>
              <a:rPr lang="en-US" smtClean="0"/>
              <a:t>Fifth level</a:t>
            </a:r>
            <a:endParaRPr lang="en-US" dirty="0"/>
          </a:p>
        </p:txBody>
      </p:sp>
      <p:grpSp>
        <p:nvGrpSpPr>
          <p:cNvPr id="15" name="ACET" hidden="1"/>
          <p:cNvGrpSpPr>
            <a:grpSpLocks/>
          </p:cNvGrpSpPr>
          <p:nvPr/>
        </p:nvGrpSpPr>
        <p:grpSpPr bwMode="gray">
          <a:xfrm>
            <a:off x="1605668" y="1270343"/>
            <a:ext cx="4713466" cy="531276"/>
            <a:chOff x="915" y="702"/>
            <a:chExt cx="2686" cy="328"/>
          </a:xfrm>
        </p:grpSpPr>
        <p:cxnSp>
          <p:nvCxnSpPr>
            <p:cNvPr id="16" name="AutoShape 249"/>
            <p:cNvCxnSpPr>
              <a:cxnSpLocks noChangeShapeType="1"/>
              <a:stCxn id="18" idx="4"/>
              <a:endCxn id="18" idx="6"/>
            </p:cNvCxnSpPr>
            <p:nvPr/>
          </p:nvCxnSpPr>
          <p:spPr bwMode="gray">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gray">
            <a:xfrm>
              <a:off x="915" y="702"/>
              <a:ext cx="2686" cy="32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fontAlgn="base">
                <a:spcBef>
                  <a:spcPct val="0"/>
                </a:spcBef>
                <a:spcAft>
                  <a:spcPct val="0"/>
                </a:spcAft>
              </a:pPr>
              <a:r>
                <a:rPr lang="en-US" sz="1632" b="1" dirty="0">
                  <a:solidFill>
                    <a:srgbClr val="000000"/>
                  </a:solidFill>
                </a:rPr>
                <a:t>Title</a:t>
              </a:r>
            </a:p>
            <a:p>
              <a:pPr fontAlgn="base">
                <a:spcBef>
                  <a:spcPct val="0"/>
                </a:spcBef>
                <a:spcAft>
                  <a:spcPct val="0"/>
                </a:spcAft>
              </a:pPr>
              <a:r>
                <a:rPr lang="en-US" sz="1632" dirty="0">
                  <a:solidFill>
                    <a:srgbClr val="808080"/>
                  </a:solidFill>
                </a:rPr>
                <a:t>Unit of measure</a:t>
              </a:r>
            </a:p>
          </p:txBody>
        </p:sp>
      </p:grpSp>
      <p:grpSp>
        <p:nvGrpSpPr>
          <p:cNvPr id="17" name="McKSticker" hidden="1"/>
          <p:cNvGrpSpPr/>
          <p:nvPr/>
        </p:nvGrpSpPr>
        <p:grpSpPr bwMode="gray">
          <a:xfrm>
            <a:off x="9175616" y="291554"/>
            <a:ext cx="482953" cy="153247"/>
            <a:chOff x="8303873" y="285750"/>
            <a:chExt cx="436902" cy="150196"/>
          </a:xfrm>
        </p:grpSpPr>
        <p:sp>
          <p:nvSpPr>
            <p:cNvPr id="20" name="StickerRectangle"/>
            <p:cNvSpPr>
              <a:spLocks noChangeArrowheads="1"/>
            </p:cNvSpPr>
            <p:nvPr/>
          </p:nvSpPr>
          <p:spPr bwMode="gray">
            <a:xfrm>
              <a:off x="8303873" y="285750"/>
              <a:ext cx="436902" cy="15019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3526" fontAlgn="base">
                <a:spcBef>
                  <a:spcPct val="0"/>
                </a:spcBef>
                <a:spcAft>
                  <a:spcPct val="0"/>
                </a:spcAft>
                <a:buClr>
                  <a:srgbClr val="002960"/>
                </a:buClr>
              </a:pPr>
              <a:r>
                <a:rPr lang="en-US" sz="816" dirty="0">
                  <a:solidFill>
                    <a:srgbClr val="808080"/>
                  </a:solidFill>
                </a:rPr>
                <a:t>STICKER</a:t>
              </a:r>
            </a:p>
          </p:txBody>
        </p:sp>
        <p:cxnSp>
          <p:nvCxnSpPr>
            <p:cNvPr id="21" name="AutoShape 31"/>
            <p:cNvCxnSpPr>
              <a:cxnSpLocks noChangeShapeType="1"/>
              <a:stCxn id="20" idx="2"/>
              <a:endCxn id="20" idx="4"/>
            </p:cNvCxnSpPr>
            <p:nvPr/>
          </p:nvCxnSpPr>
          <p:spPr bwMode="gray">
            <a:xfrm>
              <a:off x="8303873" y="285750"/>
              <a:ext cx="0" cy="150196"/>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22" name="AutoShape 32"/>
            <p:cNvCxnSpPr>
              <a:cxnSpLocks noChangeShapeType="1"/>
              <a:stCxn id="20" idx="4"/>
              <a:endCxn id="20" idx="6"/>
            </p:cNvCxnSpPr>
            <p:nvPr/>
          </p:nvCxnSpPr>
          <p:spPr bwMode="gray">
            <a:xfrm>
              <a:off x="8303873" y="435946"/>
              <a:ext cx="436902"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sp>
        <p:nvSpPr>
          <p:cNvPr id="23" name="SlideBottomBar" hidden="1"/>
          <p:cNvSpPr/>
          <p:nvPr userDrawn="1"/>
        </p:nvSpPr>
        <p:spPr>
          <a:xfrm>
            <a:off x="9326890" y="6307690"/>
            <a:ext cx="50538" cy="126340"/>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632" dirty="0">
              <a:solidFill>
                <a:srgbClr val="000000"/>
              </a:solidFill>
            </a:endParaRPr>
          </a:p>
        </p:txBody>
      </p:sp>
      <p:grpSp>
        <p:nvGrpSpPr>
          <p:cNvPr id="26" name="LegendBoxes" hidden="1"/>
          <p:cNvGrpSpPr/>
          <p:nvPr userDrawn="1"/>
        </p:nvGrpSpPr>
        <p:grpSpPr bwMode="gray">
          <a:xfrm>
            <a:off x="8742675" y="285075"/>
            <a:ext cx="800145" cy="1017696"/>
            <a:chOff x="7835905" y="279400"/>
            <a:chExt cx="723849" cy="997436"/>
          </a:xfrm>
        </p:grpSpPr>
        <p:sp>
          <p:nvSpPr>
            <p:cNvPr id="27" name="RectangleLegend1"/>
            <p:cNvSpPr>
              <a:spLocks noChangeArrowheads="1"/>
            </p:cNvSpPr>
            <p:nvPr/>
          </p:nvSpPr>
          <p:spPr bwMode="gray">
            <a:xfrm>
              <a:off x="7835905" y="290513"/>
              <a:ext cx="165100" cy="160338"/>
            </a:xfrm>
            <a:prstGeom prst="rect">
              <a:avLst/>
            </a:prstGeom>
            <a:solidFill>
              <a:schemeClr val="accent1"/>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28" name="RectangleLegend2"/>
            <p:cNvSpPr>
              <a:spLocks noChangeArrowheads="1"/>
            </p:cNvSpPr>
            <p:nvPr/>
          </p:nvSpPr>
          <p:spPr bwMode="gray">
            <a:xfrm>
              <a:off x="7835905" y="560388"/>
              <a:ext cx="165100" cy="160338"/>
            </a:xfrm>
            <a:prstGeom prst="rect">
              <a:avLst/>
            </a:prstGeom>
            <a:solidFill>
              <a:schemeClr val="accent2"/>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29" name="RectangleLegend3"/>
            <p:cNvSpPr>
              <a:spLocks noChangeArrowheads="1"/>
            </p:cNvSpPr>
            <p:nvPr/>
          </p:nvSpPr>
          <p:spPr bwMode="gray">
            <a:xfrm>
              <a:off x="7835905" y="831851"/>
              <a:ext cx="165100" cy="160338"/>
            </a:xfrm>
            <a:prstGeom prst="rect">
              <a:avLst/>
            </a:prstGeom>
            <a:solidFill>
              <a:schemeClr val="accent3"/>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30" name="RectangleLegend4"/>
            <p:cNvSpPr>
              <a:spLocks noChangeArrowheads="1"/>
            </p:cNvSpPr>
            <p:nvPr/>
          </p:nvSpPr>
          <p:spPr bwMode="gray">
            <a:xfrm>
              <a:off x="7835905" y="1103313"/>
              <a:ext cx="165100" cy="160338"/>
            </a:xfrm>
            <a:prstGeom prst="rect">
              <a:avLst/>
            </a:prstGeom>
            <a:solidFill>
              <a:schemeClr val="accent4"/>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31" name="Legend1"/>
            <p:cNvSpPr>
              <a:spLocks noChangeArrowheads="1"/>
            </p:cNvSpPr>
            <p:nvPr/>
          </p:nvSpPr>
          <p:spPr bwMode="gray">
            <a:xfrm>
              <a:off x="8089905" y="279400"/>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32" name="Legend2"/>
            <p:cNvSpPr>
              <a:spLocks noChangeArrowheads="1"/>
            </p:cNvSpPr>
            <p:nvPr/>
          </p:nvSpPr>
          <p:spPr bwMode="gray">
            <a:xfrm>
              <a:off x="8089905" y="549275"/>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33" name="Legend3"/>
            <p:cNvSpPr>
              <a:spLocks noChangeArrowheads="1"/>
            </p:cNvSpPr>
            <p:nvPr/>
          </p:nvSpPr>
          <p:spPr bwMode="gray">
            <a:xfrm>
              <a:off x="8089905" y="820738"/>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34" name="Legend4"/>
            <p:cNvSpPr>
              <a:spLocks noChangeArrowheads="1"/>
            </p:cNvSpPr>
            <p:nvPr/>
          </p:nvSpPr>
          <p:spPr bwMode="gray">
            <a:xfrm>
              <a:off x="8089905" y="1092201"/>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grpSp>
      <p:grpSp>
        <p:nvGrpSpPr>
          <p:cNvPr id="35" name="LegendLines" hidden="1"/>
          <p:cNvGrpSpPr/>
          <p:nvPr userDrawn="1"/>
        </p:nvGrpSpPr>
        <p:grpSpPr bwMode="gray">
          <a:xfrm>
            <a:off x="8402422" y="285075"/>
            <a:ext cx="1140582" cy="745579"/>
            <a:chOff x="7540629" y="279400"/>
            <a:chExt cx="1031825" cy="730736"/>
          </a:xfrm>
        </p:grpSpPr>
        <p:sp>
          <p:nvSpPr>
            <p:cNvPr id="36" name="LineLegend1"/>
            <p:cNvSpPr>
              <a:spLocks noChangeShapeType="1"/>
            </p:cNvSpPr>
            <p:nvPr/>
          </p:nvSpPr>
          <p:spPr bwMode="gray">
            <a:xfrm>
              <a:off x="7540629" y="369888"/>
              <a:ext cx="457200"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632" dirty="0">
                <a:solidFill>
                  <a:srgbClr val="000000"/>
                </a:solidFill>
              </a:endParaRPr>
            </a:p>
          </p:txBody>
        </p:sp>
        <p:sp>
          <p:nvSpPr>
            <p:cNvPr id="37" name="LineLegend2"/>
            <p:cNvSpPr>
              <a:spLocks noChangeShapeType="1"/>
            </p:cNvSpPr>
            <p:nvPr/>
          </p:nvSpPr>
          <p:spPr bwMode="gray">
            <a:xfrm>
              <a:off x="7540629" y="638175"/>
              <a:ext cx="457200"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632" dirty="0">
                <a:solidFill>
                  <a:srgbClr val="000000"/>
                </a:solidFill>
              </a:endParaRPr>
            </a:p>
          </p:txBody>
        </p:sp>
        <p:sp>
          <p:nvSpPr>
            <p:cNvPr id="38" name="LineLegend3"/>
            <p:cNvSpPr>
              <a:spLocks noChangeShapeType="1"/>
            </p:cNvSpPr>
            <p:nvPr/>
          </p:nvSpPr>
          <p:spPr bwMode="gray">
            <a:xfrm>
              <a:off x="7540629" y="915988"/>
              <a:ext cx="457200"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632" dirty="0">
                <a:solidFill>
                  <a:srgbClr val="000000"/>
                </a:solidFill>
              </a:endParaRPr>
            </a:p>
          </p:txBody>
        </p:sp>
        <p:sp>
          <p:nvSpPr>
            <p:cNvPr id="39" name="Legend1"/>
            <p:cNvSpPr>
              <a:spLocks noChangeArrowheads="1"/>
            </p:cNvSpPr>
            <p:nvPr/>
          </p:nvSpPr>
          <p:spPr bwMode="gray">
            <a:xfrm>
              <a:off x="8102604" y="279400"/>
              <a:ext cx="469850"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40" name="Legend2"/>
            <p:cNvSpPr>
              <a:spLocks noChangeArrowheads="1"/>
            </p:cNvSpPr>
            <p:nvPr/>
          </p:nvSpPr>
          <p:spPr bwMode="gray">
            <a:xfrm>
              <a:off x="8102604" y="546100"/>
              <a:ext cx="469850"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41" name="Legend3"/>
            <p:cNvSpPr>
              <a:spLocks noChangeArrowheads="1"/>
            </p:cNvSpPr>
            <p:nvPr/>
          </p:nvSpPr>
          <p:spPr bwMode="gray">
            <a:xfrm>
              <a:off x="8102604" y="825501"/>
              <a:ext cx="469850"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grpSp>
      <p:grpSp>
        <p:nvGrpSpPr>
          <p:cNvPr id="42" name="LegendMoons" hidden="1"/>
          <p:cNvGrpSpPr/>
          <p:nvPr userDrawn="1"/>
        </p:nvGrpSpPr>
        <p:grpSpPr bwMode="gray">
          <a:xfrm>
            <a:off x="8668972" y="255920"/>
            <a:ext cx="873848" cy="1333054"/>
            <a:chOff x="7769225" y="250825"/>
            <a:chExt cx="790524" cy="1306516"/>
          </a:xfrm>
        </p:grpSpPr>
        <p:grpSp>
          <p:nvGrpSpPr>
            <p:cNvPr id="43" name="MoonLegend1"/>
            <p:cNvGrpSpPr>
              <a:grpSpLocks noChangeAspect="1"/>
            </p:cNvGrpSpPr>
            <p:nvPr>
              <p:custDataLst>
                <p:tags r:id="rId11"/>
              </p:custDataLst>
            </p:nvPr>
          </p:nvGrpSpPr>
          <p:grpSpPr bwMode="gray">
            <a:xfrm>
              <a:off x="7769225" y="250825"/>
              <a:ext cx="209550" cy="209551"/>
              <a:chOff x="4533" y="183"/>
              <a:chExt cx="144" cy="144"/>
            </a:xfrm>
          </p:grpSpPr>
          <p:sp>
            <p:nvSpPr>
              <p:cNvPr id="61" name="Oval 38"/>
              <p:cNvSpPr>
                <a:spLocks noChangeAspect="1" noChangeArrowheads="1"/>
              </p:cNvSpPr>
              <p:nvPr>
                <p:custDataLst>
                  <p:tags r:id="rId24"/>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62" name="Arc 39"/>
              <p:cNvSpPr>
                <a:spLocks noChangeAspect="1"/>
              </p:cNvSpPr>
              <p:nvPr>
                <p:custDataLst>
                  <p:tags r:id="rId25"/>
                </p:custDataLst>
              </p:nvPr>
            </p:nvSpPr>
            <p:spPr bwMode="gray">
              <a:xfrm>
                <a:off x="4533" y="183"/>
                <a:ext cx="144" cy="144"/>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4" name="MoonLegend2"/>
            <p:cNvGrpSpPr>
              <a:grpSpLocks noChangeAspect="1"/>
            </p:cNvGrpSpPr>
            <p:nvPr>
              <p:custDataLst>
                <p:tags r:id="rId12"/>
              </p:custDataLst>
            </p:nvPr>
          </p:nvGrpSpPr>
          <p:grpSpPr bwMode="gray">
            <a:xfrm>
              <a:off x="7769225" y="525066"/>
              <a:ext cx="209550" cy="209551"/>
              <a:chOff x="1694" y="2044"/>
              <a:chExt cx="160" cy="160"/>
            </a:xfrm>
          </p:grpSpPr>
          <p:sp>
            <p:nvSpPr>
              <p:cNvPr id="59" name="Oval 41"/>
              <p:cNvSpPr>
                <a:spLocks noChangeAspect="1" noChangeArrowheads="1"/>
              </p:cNvSpPr>
              <p:nvPr>
                <p:custDataLst>
                  <p:tags r:id="rId22"/>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60" name="Arc 42"/>
              <p:cNvSpPr>
                <a:spLocks noChangeAspect="1"/>
              </p:cNvSpPr>
              <p:nvPr>
                <p:custDataLst>
                  <p:tags r:id="rId23"/>
                </p:custDataLst>
              </p:nvPr>
            </p:nvSpPr>
            <p:spPr bwMode="gray">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5" name="MoonLegend4"/>
            <p:cNvGrpSpPr>
              <a:grpSpLocks noChangeAspect="1"/>
            </p:cNvGrpSpPr>
            <p:nvPr>
              <p:custDataLst>
                <p:tags r:id="rId13"/>
              </p:custDataLst>
            </p:nvPr>
          </p:nvGrpSpPr>
          <p:grpSpPr bwMode="gray">
            <a:xfrm>
              <a:off x="7769225" y="1073548"/>
              <a:ext cx="209550" cy="209551"/>
              <a:chOff x="4495" y="1198"/>
              <a:chExt cx="160" cy="160"/>
            </a:xfrm>
          </p:grpSpPr>
          <p:sp>
            <p:nvSpPr>
              <p:cNvPr id="57" name="Oval 47"/>
              <p:cNvSpPr>
                <a:spLocks noChangeAspect="1" noChangeArrowheads="1"/>
              </p:cNvSpPr>
              <p:nvPr>
                <p:custDataLst>
                  <p:tags r:id="rId20"/>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58" name="Arc 48"/>
              <p:cNvSpPr>
                <a:spLocks noChangeAspect="1"/>
              </p:cNvSpPr>
              <p:nvPr>
                <p:custDataLst>
                  <p:tags r:id="rId21"/>
                </p:custDataLst>
              </p:nvPr>
            </p:nvSpPr>
            <p:spPr bwMode="gray">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6" name="MoonLegend5"/>
            <p:cNvGrpSpPr>
              <a:grpSpLocks noChangeAspect="1"/>
            </p:cNvGrpSpPr>
            <p:nvPr>
              <p:custDataLst>
                <p:tags r:id="rId14"/>
              </p:custDataLst>
            </p:nvPr>
          </p:nvGrpSpPr>
          <p:grpSpPr bwMode="gray">
            <a:xfrm>
              <a:off x="7769225" y="1347790"/>
              <a:ext cx="209550" cy="209551"/>
              <a:chOff x="4495" y="1440"/>
              <a:chExt cx="160" cy="160"/>
            </a:xfrm>
          </p:grpSpPr>
          <p:sp>
            <p:nvSpPr>
              <p:cNvPr id="55" name="Oval 50"/>
              <p:cNvSpPr>
                <a:spLocks noChangeAspect="1" noChangeArrowheads="1"/>
              </p:cNvSpPr>
              <p:nvPr>
                <p:custDataLst>
                  <p:tags r:id="rId18"/>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56" name="Oval 51"/>
              <p:cNvSpPr>
                <a:spLocks noChangeAspect="1" noChangeArrowheads="1"/>
              </p:cNvSpPr>
              <p:nvPr>
                <p:custDataLst>
                  <p:tags r:id="rId19"/>
                </p:custDataLst>
              </p:nvPr>
            </p:nvSpPr>
            <p:spPr bwMode="gray">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7" name="MoonLegend3"/>
            <p:cNvGrpSpPr>
              <a:grpSpLocks noChangeAspect="1"/>
            </p:cNvGrpSpPr>
            <p:nvPr>
              <p:custDataLst>
                <p:tags r:id="rId15"/>
              </p:custDataLst>
            </p:nvPr>
          </p:nvGrpSpPr>
          <p:grpSpPr bwMode="gray">
            <a:xfrm>
              <a:off x="7769225" y="799307"/>
              <a:ext cx="209550" cy="209551"/>
              <a:chOff x="4495" y="1198"/>
              <a:chExt cx="160" cy="160"/>
            </a:xfrm>
          </p:grpSpPr>
          <p:sp>
            <p:nvSpPr>
              <p:cNvPr id="53" name="Oval 47"/>
              <p:cNvSpPr>
                <a:spLocks noChangeAspect="1" noChangeArrowheads="1"/>
              </p:cNvSpPr>
              <p:nvPr>
                <p:custDataLst>
                  <p:tags r:id="rId16"/>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54" name="Arc 48"/>
              <p:cNvSpPr>
                <a:spLocks noChangeAspect="1"/>
              </p:cNvSpPr>
              <p:nvPr>
                <p:custDataLst>
                  <p:tags r:id="rId17"/>
                </p:custDataLst>
              </p:nvPr>
            </p:nvSpPr>
            <p:spPr bwMode="gray">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sp>
          <p:nvSpPr>
            <p:cNvPr id="48" name="Legend1"/>
            <p:cNvSpPr>
              <a:spLocks noChangeArrowheads="1"/>
            </p:cNvSpPr>
            <p:nvPr/>
          </p:nvSpPr>
          <p:spPr bwMode="gray">
            <a:xfrm>
              <a:off x="8089900" y="263525"/>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49" name="Legend2"/>
            <p:cNvSpPr>
              <a:spLocks noChangeArrowheads="1"/>
            </p:cNvSpPr>
            <p:nvPr/>
          </p:nvSpPr>
          <p:spPr bwMode="gray">
            <a:xfrm>
              <a:off x="8089900" y="538163"/>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50" name="Legend3"/>
            <p:cNvSpPr>
              <a:spLocks noChangeArrowheads="1"/>
            </p:cNvSpPr>
            <p:nvPr/>
          </p:nvSpPr>
          <p:spPr bwMode="gray">
            <a:xfrm>
              <a:off x="8089900" y="812802"/>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51" name="Legend4"/>
            <p:cNvSpPr>
              <a:spLocks noChangeArrowheads="1"/>
            </p:cNvSpPr>
            <p:nvPr/>
          </p:nvSpPr>
          <p:spPr bwMode="gray">
            <a:xfrm>
              <a:off x="8089900" y="1084265"/>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52" name="Legend5"/>
            <p:cNvSpPr>
              <a:spLocks noChangeArrowheads="1"/>
            </p:cNvSpPr>
            <p:nvPr/>
          </p:nvSpPr>
          <p:spPr bwMode="gray">
            <a:xfrm>
              <a:off x="8089900" y="1360490"/>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grpSp>
      <p:sp>
        <p:nvSpPr>
          <p:cNvPr id="5" name="Working Draft" hidden="1"/>
          <p:cNvSpPr txBox="1"/>
          <p:nvPr userDrawn="1"/>
        </p:nvSpPr>
        <p:spPr>
          <a:xfrm rot="5400000">
            <a:off x="8540011" y="2592537"/>
            <a:ext cx="2591592" cy="186526"/>
          </a:xfrm>
          <a:prstGeom prst="rect">
            <a:avLst/>
          </a:prstGeom>
          <a:noFill/>
        </p:spPr>
        <p:txBody>
          <a:bodyPr vert="horz" rtlCol="0">
            <a:spAutoFit/>
          </a:bodyPr>
          <a:lstStyle/>
          <a:p>
            <a:pPr fontAlgn="base">
              <a:spcBef>
                <a:spcPct val="0"/>
              </a:spcBef>
              <a:spcAft>
                <a:spcPct val="0"/>
              </a:spcAft>
            </a:pPr>
            <a:r>
              <a:rPr lang="en-US" sz="612" smtClean="0">
                <a:solidFill>
                  <a:srgbClr val="808080"/>
                </a:solidFill>
              </a:rPr>
              <a:t>Last Modified 28/04/2017 17:22 Central Asia Standard Time</a:t>
            </a:r>
            <a:endParaRPr lang="ru-RU" sz="612">
              <a:solidFill>
                <a:srgbClr val="808080"/>
              </a:solidFill>
            </a:endParaRPr>
          </a:p>
        </p:txBody>
      </p:sp>
      <p:sp>
        <p:nvSpPr>
          <p:cNvPr id="7" name="Printed" hidden="1"/>
          <p:cNvSpPr txBox="1"/>
          <p:nvPr userDrawn="1"/>
        </p:nvSpPr>
        <p:spPr>
          <a:xfrm rot="5400000">
            <a:off x="9187909" y="4489136"/>
            <a:ext cx="1295796" cy="280718"/>
          </a:xfrm>
          <a:prstGeom prst="rect">
            <a:avLst/>
          </a:prstGeom>
          <a:noFill/>
        </p:spPr>
        <p:txBody>
          <a:bodyPr vert="horz" rtlCol="0">
            <a:spAutoFit/>
          </a:bodyPr>
          <a:lstStyle/>
          <a:p>
            <a:pPr fontAlgn="base">
              <a:spcBef>
                <a:spcPct val="0"/>
              </a:spcBef>
              <a:spcAft>
                <a:spcPct val="0"/>
              </a:spcAft>
            </a:pPr>
            <a:r>
              <a:rPr lang="en-US" sz="612" smtClean="0">
                <a:solidFill>
                  <a:srgbClr val="808080"/>
                </a:solidFill>
              </a:rPr>
              <a:t>Printed 4-сәу-17 14:11 Central Asia Standard Time</a:t>
            </a:r>
            <a:endParaRPr lang="ru-RU" sz="612">
              <a:solidFill>
                <a:srgbClr val="808080"/>
              </a:solidFill>
            </a:endParaRPr>
          </a:p>
        </p:txBody>
      </p:sp>
      <p:sp>
        <p:nvSpPr>
          <p:cNvPr id="63" name="Slide Number"/>
          <p:cNvSpPr txBox="1">
            <a:spLocks/>
          </p:cNvSpPr>
          <p:nvPr userDrawn="1"/>
        </p:nvSpPr>
        <p:spPr bwMode="auto">
          <a:xfrm>
            <a:off x="9557782" y="6608163"/>
            <a:ext cx="158697" cy="156966"/>
          </a:xfrm>
          <a:prstGeom prst="rect">
            <a:avLst/>
          </a:prstGeom>
        </p:spPr>
        <p:txBody>
          <a:bodyPr vert="horz" wrap="none" lIns="0" tIns="0" rIns="0" bIns="0" rtlCol="0" anchor="ctr">
            <a:spAutoFit/>
          </a:bodyPr>
          <a:lstStyle>
            <a:defPPr>
              <a:defRPr lang="en-US"/>
            </a:defPPr>
            <a:lvl1pPr algn="r" rtl="0" fontAlgn="base">
              <a:spcBef>
                <a:spcPct val="0"/>
              </a:spcBef>
              <a:spcAft>
                <a:spcPct val="0"/>
              </a:spcAft>
              <a:defRPr lang="en-US" sz="1000" kern="1200" baseline="0" smtClean="0">
                <a:solidFill>
                  <a:schemeClr val="tx1"/>
                </a:solidFill>
                <a:latin typeface="+mn-lt"/>
                <a:ea typeface="+mn-ea"/>
                <a:cs typeface="+mn-cs"/>
              </a:defRPr>
            </a:lvl1pPr>
            <a:lvl2pPr marL="457151" algn="l" rtl="0" fontAlgn="base">
              <a:spcBef>
                <a:spcPct val="0"/>
              </a:spcBef>
              <a:spcAft>
                <a:spcPct val="0"/>
              </a:spcAft>
              <a:defRPr sz="1600" kern="1200">
                <a:solidFill>
                  <a:schemeClr val="tx1"/>
                </a:solidFill>
                <a:latin typeface="Arial" charset="0"/>
                <a:ea typeface="+mn-ea"/>
                <a:cs typeface="+mn-cs"/>
              </a:defRPr>
            </a:lvl2pPr>
            <a:lvl3pPr marL="914303" algn="l" rtl="0" fontAlgn="base">
              <a:spcBef>
                <a:spcPct val="0"/>
              </a:spcBef>
              <a:spcAft>
                <a:spcPct val="0"/>
              </a:spcAft>
              <a:defRPr sz="1600" kern="1200">
                <a:solidFill>
                  <a:schemeClr val="tx1"/>
                </a:solidFill>
                <a:latin typeface="Arial" charset="0"/>
                <a:ea typeface="+mn-ea"/>
                <a:cs typeface="+mn-cs"/>
              </a:defRPr>
            </a:lvl3pPr>
            <a:lvl4pPr marL="1371454" algn="l" rtl="0" fontAlgn="base">
              <a:spcBef>
                <a:spcPct val="0"/>
              </a:spcBef>
              <a:spcAft>
                <a:spcPct val="0"/>
              </a:spcAft>
              <a:defRPr sz="1600" kern="1200">
                <a:solidFill>
                  <a:schemeClr val="tx1"/>
                </a:solidFill>
                <a:latin typeface="Arial" charset="0"/>
                <a:ea typeface="+mn-ea"/>
                <a:cs typeface="+mn-cs"/>
              </a:defRPr>
            </a:lvl4pPr>
            <a:lvl5pPr marL="1828607" algn="l" rtl="0" fontAlgn="base">
              <a:spcBef>
                <a:spcPct val="0"/>
              </a:spcBef>
              <a:spcAft>
                <a:spcPct val="0"/>
              </a:spcAft>
              <a:defRPr sz="1600" kern="1200">
                <a:solidFill>
                  <a:schemeClr val="tx1"/>
                </a:solidFill>
                <a:latin typeface="Arial" charset="0"/>
                <a:ea typeface="+mn-ea"/>
                <a:cs typeface="+mn-cs"/>
              </a:defRPr>
            </a:lvl5pPr>
            <a:lvl6pPr marL="2285758" algn="l" defTabSz="914303" rtl="0" eaLnBrk="1" latinLnBrk="0" hangingPunct="1">
              <a:defRPr sz="1600" kern="1200">
                <a:solidFill>
                  <a:schemeClr val="tx1"/>
                </a:solidFill>
                <a:latin typeface="Arial" charset="0"/>
                <a:ea typeface="+mn-ea"/>
                <a:cs typeface="+mn-cs"/>
              </a:defRPr>
            </a:lvl6pPr>
            <a:lvl7pPr marL="2742909" algn="l" defTabSz="914303" rtl="0" eaLnBrk="1" latinLnBrk="0" hangingPunct="1">
              <a:defRPr sz="1600" kern="1200">
                <a:solidFill>
                  <a:schemeClr val="tx1"/>
                </a:solidFill>
                <a:latin typeface="Arial" charset="0"/>
                <a:ea typeface="+mn-ea"/>
                <a:cs typeface="+mn-cs"/>
              </a:defRPr>
            </a:lvl7pPr>
            <a:lvl8pPr marL="3200061" algn="l" defTabSz="914303" rtl="0" eaLnBrk="1" latinLnBrk="0" hangingPunct="1">
              <a:defRPr sz="1600" kern="1200">
                <a:solidFill>
                  <a:schemeClr val="tx1"/>
                </a:solidFill>
                <a:latin typeface="Arial" charset="0"/>
                <a:ea typeface="+mn-ea"/>
                <a:cs typeface="+mn-cs"/>
              </a:defRPr>
            </a:lvl8pPr>
            <a:lvl9pPr marL="3657212" algn="l" defTabSz="914303" rtl="0" eaLnBrk="1" latinLnBrk="0" hangingPunct="1">
              <a:defRPr sz="1600" kern="1200">
                <a:solidFill>
                  <a:schemeClr val="tx1"/>
                </a:solidFill>
                <a:latin typeface="Arial" charset="0"/>
                <a:ea typeface="+mn-ea"/>
                <a:cs typeface="+mn-cs"/>
              </a:defRPr>
            </a:lvl9pPr>
          </a:lstStyle>
          <a:p>
            <a:fld id="{42C328C1-A84F-4A39-A664-DBA00541A8C6}" type="slidenum">
              <a:rPr sz="1020">
                <a:solidFill>
                  <a:srgbClr val="808080"/>
                </a:solidFill>
              </a:rPr>
              <a:pPr/>
              <a:t>‹#›</a:t>
            </a:fld>
            <a:endParaRPr sz="1020" dirty="0">
              <a:solidFill>
                <a:srgbClr val="808080"/>
              </a:solidFill>
            </a:endParaRPr>
          </a:p>
        </p:txBody>
      </p:sp>
    </p:spTree>
    <p:extLst>
      <p:ext uri="{BB962C8B-B14F-4D97-AF65-F5344CB8AC3E}">
        <p14:creationId xmlns:p14="http://schemas.microsoft.com/office/powerpoint/2010/main" val="338535646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9" r:id="rId5"/>
    <p:sldLayoutId id="2147483680" r:id="rId6"/>
  </p:sldLayoutIdLst>
  <p:hf hdr="0" ftr="0" dt="0"/>
  <p:txStyles>
    <p:titleStyle>
      <a:lvl1pPr algn="l" defTabSz="913526" rtl="0" eaLnBrk="1" fontAlgn="base" hangingPunct="1">
        <a:spcBef>
          <a:spcPct val="0"/>
        </a:spcBef>
        <a:spcAft>
          <a:spcPct val="0"/>
        </a:spcAft>
        <a:tabLst>
          <a:tab pos="275353" algn="l"/>
        </a:tabLst>
        <a:defRPr sz="2041" b="0" baseline="0">
          <a:solidFill>
            <a:schemeClr val="tx2"/>
          </a:solidFill>
          <a:latin typeface="+mj-lt"/>
          <a:ea typeface="+mj-ea"/>
          <a:cs typeface="+mj-cs"/>
        </a:defRPr>
      </a:lvl1pPr>
      <a:lvl2pPr algn="l" defTabSz="913526" rtl="0" eaLnBrk="1" fontAlgn="base" hangingPunct="1">
        <a:spcBef>
          <a:spcPct val="0"/>
        </a:spcBef>
        <a:spcAft>
          <a:spcPct val="0"/>
        </a:spcAft>
        <a:defRPr sz="1939" b="1">
          <a:solidFill>
            <a:schemeClr val="tx2"/>
          </a:solidFill>
          <a:latin typeface="Arial" charset="0"/>
        </a:defRPr>
      </a:lvl2pPr>
      <a:lvl3pPr algn="l" defTabSz="913526" rtl="0" eaLnBrk="1" fontAlgn="base" hangingPunct="1">
        <a:spcBef>
          <a:spcPct val="0"/>
        </a:spcBef>
        <a:spcAft>
          <a:spcPct val="0"/>
        </a:spcAft>
        <a:defRPr sz="1939" b="1">
          <a:solidFill>
            <a:schemeClr val="tx2"/>
          </a:solidFill>
          <a:latin typeface="Arial" charset="0"/>
        </a:defRPr>
      </a:lvl3pPr>
      <a:lvl4pPr algn="l" defTabSz="913526" rtl="0" eaLnBrk="1" fontAlgn="base" hangingPunct="1">
        <a:spcBef>
          <a:spcPct val="0"/>
        </a:spcBef>
        <a:spcAft>
          <a:spcPct val="0"/>
        </a:spcAft>
        <a:defRPr sz="1939" b="1">
          <a:solidFill>
            <a:schemeClr val="tx2"/>
          </a:solidFill>
          <a:latin typeface="Arial" charset="0"/>
        </a:defRPr>
      </a:lvl4pPr>
      <a:lvl5pPr algn="l" defTabSz="913526" rtl="0" eaLnBrk="1" fontAlgn="base" hangingPunct="1">
        <a:spcBef>
          <a:spcPct val="0"/>
        </a:spcBef>
        <a:spcAft>
          <a:spcPct val="0"/>
        </a:spcAft>
        <a:defRPr sz="1939" b="1">
          <a:solidFill>
            <a:schemeClr val="tx2"/>
          </a:solidFill>
          <a:latin typeface="Arial" charset="0"/>
        </a:defRPr>
      </a:lvl5pPr>
      <a:lvl6pPr marL="466481" algn="l" defTabSz="913526" rtl="0" eaLnBrk="1" fontAlgn="base" hangingPunct="1">
        <a:spcBef>
          <a:spcPct val="0"/>
        </a:spcBef>
        <a:spcAft>
          <a:spcPct val="0"/>
        </a:spcAft>
        <a:defRPr sz="1939" b="1">
          <a:solidFill>
            <a:schemeClr val="tx2"/>
          </a:solidFill>
          <a:latin typeface="Arial" charset="0"/>
        </a:defRPr>
      </a:lvl6pPr>
      <a:lvl7pPr marL="932962" algn="l" defTabSz="913526" rtl="0" eaLnBrk="1" fontAlgn="base" hangingPunct="1">
        <a:spcBef>
          <a:spcPct val="0"/>
        </a:spcBef>
        <a:spcAft>
          <a:spcPct val="0"/>
        </a:spcAft>
        <a:defRPr sz="1939" b="1">
          <a:solidFill>
            <a:schemeClr val="tx2"/>
          </a:solidFill>
          <a:latin typeface="Arial" charset="0"/>
        </a:defRPr>
      </a:lvl7pPr>
      <a:lvl8pPr marL="1399443" algn="l" defTabSz="913526" rtl="0" eaLnBrk="1" fontAlgn="base" hangingPunct="1">
        <a:spcBef>
          <a:spcPct val="0"/>
        </a:spcBef>
        <a:spcAft>
          <a:spcPct val="0"/>
        </a:spcAft>
        <a:defRPr sz="1939" b="1">
          <a:solidFill>
            <a:schemeClr val="tx2"/>
          </a:solidFill>
          <a:latin typeface="Arial" charset="0"/>
        </a:defRPr>
      </a:lvl8pPr>
      <a:lvl9pPr marL="1865925" algn="l" defTabSz="913526" rtl="0" eaLnBrk="1" fontAlgn="base" hangingPunct="1">
        <a:spcBef>
          <a:spcPct val="0"/>
        </a:spcBef>
        <a:spcAft>
          <a:spcPct val="0"/>
        </a:spcAft>
        <a:defRPr sz="1939"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buSzPct val="100000"/>
        <a:defRPr sz="1428"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chemeClr val="tx2"/>
        </a:buClr>
        <a:buSzPct val="125000"/>
        <a:buFont typeface="Arial" charset="0"/>
        <a:buChar char="▪"/>
        <a:defRPr sz="1428" baseline="0">
          <a:solidFill>
            <a:schemeClr val="tx1"/>
          </a:solidFill>
          <a:latin typeface="+mn-lt"/>
        </a:defRPr>
      </a:lvl2pPr>
      <a:lvl3pPr marL="466481" indent="-267255" algn="l" defTabSz="913526" rtl="0" eaLnBrk="1" fontAlgn="base" hangingPunct="1">
        <a:spcBef>
          <a:spcPct val="0"/>
        </a:spcBef>
        <a:spcAft>
          <a:spcPct val="0"/>
        </a:spcAft>
        <a:buClr>
          <a:schemeClr val="tx2"/>
        </a:buClr>
        <a:buSzPct val="120000"/>
        <a:buFont typeface="Arial" charset="0"/>
        <a:buChar char="–"/>
        <a:defRPr sz="1428" baseline="0">
          <a:solidFill>
            <a:schemeClr val="tx1"/>
          </a:solidFill>
          <a:latin typeface="+mn-lt"/>
        </a:defRPr>
      </a:lvl3pPr>
      <a:lvl4pPr marL="626835" indent="-158733" algn="l" defTabSz="913526" rtl="0" eaLnBrk="1" fontAlgn="base" hangingPunct="1">
        <a:spcBef>
          <a:spcPct val="0"/>
        </a:spcBef>
        <a:spcAft>
          <a:spcPct val="0"/>
        </a:spcAft>
        <a:buClr>
          <a:schemeClr val="tx2"/>
        </a:buClr>
        <a:buSzPct val="120000"/>
        <a:buFont typeface="Arial" charset="0"/>
        <a:buChar char="▫"/>
        <a:defRPr sz="1428" baseline="0">
          <a:solidFill>
            <a:schemeClr val="tx1"/>
          </a:solidFill>
          <a:latin typeface="+mn-lt"/>
        </a:defRPr>
      </a:lvl4pPr>
      <a:lvl5pPr marL="765029" indent="-132818" algn="l" defTabSz="913526" rtl="0" eaLnBrk="1" fontAlgn="base" hangingPunct="1">
        <a:spcBef>
          <a:spcPct val="0"/>
        </a:spcBef>
        <a:spcAft>
          <a:spcPct val="0"/>
        </a:spcAft>
        <a:buClr>
          <a:schemeClr val="tx2"/>
        </a:buClr>
        <a:buSzPct val="89000"/>
        <a:buFont typeface="Arial" charset="0"/>
        <a:buChar char="-"/>
        <a:defRPr sz="1428"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9pPr>
    </p:bodyStyle>
    <p:otherStyle>
      <a:defPPr>
        <a:defRPr lang="en-US"/>
      </a:defPPr>
      <a:lvl1pPr marL="0" algn="l" defTabSz="932962" rtl="0" eaLnBrk="1" latinLnBrk="0" hangingPunct="1">
        <a:defRPr sz="1837" kern="1200">
          <a:solidFill>
            <a:schemeClr val="tx1"/>
          </a:solidFill>
          <a:latin typeface="+mn-lt"/>
          <a:ea typeface="+mn-ea"/>
          <a:cs typeface="+mn-cs"/>
        </a:defRPr>
      </a:lvl1pPr>
      <a:lvl2pPr marL="466481" algn="l" defTabSz="932962" rtl="0" eaLnBrk="1" latinLnBrk="0" hangingPunct="1">
        <a:defRPr sz="1837" kern="1200">
          <a:solidFill>
            <a:schemeClr val="tx1"/>
          </a:solidFill>
          <a:latin typeface="+mn-lt"/>
          <a:ea typeface="+mn-ea"/>
          <a:cs typeface="+mn-cs"/>
        </a:defRPr>
      </a:lvl2pPr>
      <a:lvl3pPr marL="932962" algn="l" defTabSz="932962" rtl="0" eaLnBrk="1" latinLnBrk="0" hangingPunct="1">
        <a:defRPr sz="1837" kern="1200">
          <a:solidFill>
            <a:schemeClr val="tx1"/>
          </a:solidFill>
          <a:latin typeface="+mn-lt"/>
          <a:ea typeface="+mn-ea"/>
          <a:cs typeface="+mn-cs"/>
        </a:defRPr>
      </a:lvl3pPr>
      <a:lvl4pPr marL="1399443" algn="l" defTabSz="932962" rtl="0" eaLnBrk="1" latinLnBrk="0" hangingPunct="1">
        <a:defRPr sz="1837" kern="1200">
          <a:solidFill>
            <a:schemeClr val="tx1"/>
          </a:solidFill>
          <a:latin typeface="+mn-lt"/>
          <a:ea typeface="+mn-ea"/>
          <a:cs typeface="+mn-cs"/>
        </a:defRPr>
      </a:lvl4pPr>
      <a:lvl5pPr marL="1865925" algn="l" defTabSz="932962" rtl="0" eaLnBrk="1" latinLnBrk="0" hangingPunct="1">
        <a:defRPr sz="1837" kern="1200">
          <a:solidFill>
            <a:schemeClr val="tx1"/>
          </a:solidFill>
          <a:latin typeface="+mn-lt"/>
          <a:ea typeface="+mn-ea"/>
          <a:cs typeface="+mn-cs"/>
        </a:defRPr>
      </a:lvl5pPr>
      <a:lvl6pPr marL="2332406" algn="l" defTabSz="932962" rtl="0" eaLnBrk="1" latinLnBrk="0" hangingPunct="1">
        <a:defRPr sz="1837" kern="1200">
          <a:solidFill>
            <a:schemeClr val="tx1"/>
          </a:solidFill>
          <a:latin typeface="+mn-lt"/>
          <a:ea typeface="+mn-ea"/>
          <a:cs typeface="+mn-cs"/>
        </a:defRPr>
      </a:lvl6pPr>
      <a:lvl7pPr marL="2798887" algn="l" defTabSz="932962" rtl="0" eaLnBrk="1" latinLnBrk="0" hangingPunct="1">
        <a:defRPr sz="1837" kern="1200">
          <a:solidFill>
            <a:schemeClr val="tx1"/>
          </a:solidFill>
          <a:latin typeface="+mn-lt"/>
          <a:ea typeface="+mn-ea"/>
          <a:cs typeface="+mn-cs"/>
        </a:defRPr>
      </a:lvl7pPr>
      <a:lvl8pPr marL="3265368" algn="l" defTabSz="932962" rtl="0" eaLnBrk="1" latinLnBrk="0" hangingPunct="1">
        <a:defRPr sz="1837" kern="1200">
          <a:solidFill>
            <a:schemeClr val="tx1"/>
          </a:solidFill>
          <a:latin typeface="+mn-lt"/>
          <a:ea typeface="+mn-ea"/>
          <a:cs typeface="+mn-cs"/>
        </a:defRPr>
      </a:lvl8pPr>
      <a:lvl9pPr marL="3731849" algn="l" defTabSz="932962" rtl="0" eaLnBrk="1" latinLnBrk="0" hangingPunct="1">
        <a:defRPr sz="1837"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9"/>
            </p:custDataLst>
            <p:extLst/>
          </p:nvPr>
        </p:nvGraphicFramePr>
        <p:xfrm>
          <a:off x="0" y="0"/>
          <a:ext cx="175483" cy="161974"/>
        </p:xfrm>
        <a:graphic>
          <a:graphicData uri="http://schemas.openxmlformats.org/presentationml/2006/ole">
            <mc:AlternateContent xmlns:mc="http://schemas.openxmlformats.org/markup-compatibility/2006">
              <mc:Choice xmlns:v="urn:schemas-microsoft-com:vml" Requires="v">
                <p:oleObj spid="_x0000_s6561" name="think-cell Slide" r:id="rId26" imgW="360" imgH="360" progId="">
                  <p:embed/>
                </p:oleObj>
              </mc:Choice>
              <mc:Fallback>
                <p:oleObj name="think-cell Slide" r:id="rId26" imgW="360" imgH="360" progId="">
                  <p:embed/>
                  <p:pic>
                    <p:nvPicPr>
                      <p:cNvPr id="0" name="Picture 416"/>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175483"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hidden="1"/>
          <p:cNvSpPr/>
          <p:nvPr>
            <p:custDataLst>
              <p:tags r:id="rId10"/>
            </p:custDataLst>
          </p:nvPr>
        </p:nvSpPr>
        <p:spPr bwMode="auto">
          <a:xfrm>
            <a:off x="0" y="0"/>
            <a:ext cx="175483" cy="161974"/>
          </a:xfrm>
          <a:prstGeom prst="rect">
            <a:avLst/>
          </a:prstGeom>
          <a:solidFill>
            <a:schemeClr val="bg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fontAlgn="base">
              <a:spcBef>
                <a:spcPct val="0"/>
              </a:spcBef>
              <a:spcAft>
                <a:spcPct val="0"/>
              </a:spcAft>
            </a:pPr>
            <a:endParaRPr lang="en-US" sz="1632" dirty="0">
              <a:solidFill>
                <a:srgbClr val="000000"/>
              </a:solidFill>
              <a:sym typeface="Arial" panose="020B0604020202020204" pitchFamily="34" charset="0"/>
            </a:endParaRPr>
          </a:p>
        </p:txBody>
      </p:sp>
      <p:sp>
        <p:nvSpPr>
          <p:cNvPr id="19" name="Title Placeholder 2"/>
          <p:cNvSpPr>
            <a:spLocks noGrp="1" noChangeArrowheads="1"/>
          </p:cNvSpPr>
          <p:nvPr>
            <p:ph type="title"/>
          </p:nvPr>
        </p:nvSpPr>
        <p:spPr bwMode="gray">
          <a:xfrm>
            <a:off x="131613" y="234864"/>
            <a:ext cx="9526956"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latinLnBrk="0"/>
            <a:r>
              <a:rPr lang="en-US" smtClean="0"/>
              <a:t>Click to edit Master title style</a:t>
            </a:r>
            <a:endParaRPr lang="en-US" noProof="0" dirty="0"/>
          </a:p>
        </p:txBody>
      </p:sp>
      <p:sp>
        <p:nvSpPr>
          <p:cNvPr id="10" name="1. On-page tracker" hidden="1"/>
          <p:cNvSpPr>
            <a:spLocks noChangeArrowheads="1"/>
          </p:cNvSpPr>
          <p:nvPr/>
        </p:nvSpPr>
        <p:spPr bwMode="gray">
          <a:xfrm>
            <a:off x="131613" y="77303"/>
            <a:ext cx="501740"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fontAlgn="base">
              <a:spcBef>
                <a:spcPct val="0"/>
              </a:spcBef>
              <a:spcAft>
                <a:spcPct val="0"/>
              </a:spcAft>
            </a:pPr>
            <a:r>
              <a:rPr lang="en-US" sz="816" cap="all" dirty="0">
                <a:solidFill>
                  <a:srgbClr val="808080"/>
                </a:solidFill>
              </a:rPr>
              <a:t>Tracker</a:t>
            </a:r>
          </a:p>
        </p:txBody>
      </p:sp>
      <p:sp>
        <p:nvSpPr>
          <p:cNvPr id="11" name="3. Unit of measure" hidden="1"/>
          <p:cNvSpPr txBox="1">
            <a:spLocks noChangeArrowheads="1"/>
          </p:cNvSpPr>
          <p:nvPr/>
        </p:nvSpPr>
        <p:spPr bwMode="gray">
          <a:xfrm>
            <a:off x="131613" y="566136"/>
            <a:ext cx="9526956" cy="256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1632" dirty="0">
                <a:solidFill>
                  <a:srgbClr val="808080"/>
                </a:solidFill>
                <a:latin typeface="Arial"/>
              </a:rPr>
              <a:t>Unit of measure</a:t>
            </a:r>
          </a:p>
        </p:txBody>
      </p:sp>
      <p:grpSp>
        <p:nvGrpSpPr>
          <p:cNvPr id="4" name="Slide Elements" hidden="1"/>
          <p:cNvGrpSpPr/>
          <p:nvPr userDrawn="1"/>
        </p:nvGrpSpPr>
        <p:grpSpPr bwMode="gray">
          <a:xfrm>
            <a:off x="131613" y="6432273"/>
            <a:ext cx="9526956" cy="333805"/>
            <a:chOff x="119063" y="6304223"/>
            <a:chExt cx="8618537" cy="327160"/>
          </a:xfrm>
        </p:grpSpPr>
        <p:sp>
          <p:nvSpPr>
            <p:cNvPr id="13" name="4. Footnote"/>
            <p:cNvSpPr txBox="1">
              <a:spLocks noChangeArrowheads="1"/>
            </p:cNvSpPr>
            <p:nvPr/>
          </p:nvSpPr>
          <p:spPr bwMode="gray">
            <a:xfrm>
              <a:off x="119063" y="6304223"/>
              <a:ext cx="8618537"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816" dirty="0">
                  <a:solidFill>
                    <a:srgbClr val="808080"/>
                  </a:solidFill>
                  <a:latin typeface="Arial"/>
                </a:rPr>
                <a:t>1 Footnote</a:t>
              </a:r>
            </a:p>
          </p:txBody>
        </p:sp>
        <p:sp>
          <p:nvSpPr>
            <p:cNvPr id="14" name="5. Source"/>
            <p:cNvSpPr>
              <a:spLocks noChangeArrowheads="1"/>
            </p:cNvSpPr>
            <p:nvPr/>
          </p:nvSpPr>
          <p:spPr bwMode="gray">
            <a:xfrm>
              <a:off x="119063" y="6505836"/>
              <a:ext cx="7200000"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621975" indent="-621975" defTabSz="913526" fontAlgn="base">
                <a:spcBef>
                  <a:spcPct val="0"/>
                </a:spcBef>
                <a:spcAft>
                  <a:spcPct val="0"/>
                </a:spcAft>
                <a:tabLst>
                  <a:tab pos="625214" algn="l"/>
                </a:tabLst>
              </a:pPr>
              <a:r>
                <a:rPr lang="en-US" sz="816" dirty="0">
                  <a:solidFill>
                    <a:srgbClr val="808080"/>
                  </a:solidFill>
                </a:rPr>
                <a:t>SOURCE: Source</a:t>
              </a:r>
            </a:p>
          </p:txBody>
        </p:sp>
      </p:grpSp>
      <p:sp>
        <p:nvSpPr>
          <p:cNvPr id="3" name="Text Placeholder 2"/>
          <p:cNvSpPr>
            <a:spLocks noGrp="1"/>
          </p:cNvSpPr>
          <p:nvPr>
            <p:ph type="body" idx="1"/>
          </p:nvPr>
        </p:nvSpPr>
        <p:spPr bwMode="gray">
          <a:xfrm>
            <a:off x="1605669" y="1991016"/>
            <a:ext cx="4755582" cy="1099098"/>
          </a:xfrm>
          <a:prstGeom prst="rect">
            <a:avLst/>
          </a:prstGeom>
        </p:spPr>
        <p:txBody>
          <a:bodyPr vert="horz" lIns="0" tIns="0" rIns="0" bIns="0" rtlCol="0">
            <a:spAutoFit/>
          </a:bodyPr>
          <a:lstStyle/>
          <a:p>
            <a:pPr lvl="0" latinLnBrk="0"/>
            <a:r>
              <a:rPr lang="en-US" smtClean="0"/>
              <a:t>Click to edit Master text styles</a:t>
            </a:r>
          </a:p>
          <a:p>
            <a:pPr lvl="1" latinLnBrk="0"/>
            <a:r>
              <a:rPr lang="en-US" smtClean="0"/>
              <a:t>Second level</a:t>
            </a:r>
          </a:p>
          <a:p>
            <a:pPr lvl="2" latinLnBrk="0"/>
            <a:r>
              <a:rPr lang="en-US" smtClean="0"/>
              <a:t>Third level</a:t>
            </a:r>
          </a:p>
          <a:p>
            <a:pPr lvl="3" latinLnBrk="0"/>
            <a:r>
              <a:rPr lang="en-US" smtClean="0"/>
              <a:t>Fourth level</a:t>
            </a:r>
          </a:p>
          <a:p>
            <a:pPr lvl="4" latinLnBrk="0"/>
            <a:r>
              <a:rPr lang="en-US" smtClean="0"/>
              <a:t>Fifth level</a:t>
            </a:r>
            <a:endParaRPr lang="en-US" dirty="0"/>
          </a:p>
        </p:txBody>
      </p:sp>
      <p:grpSp>
        <p:nvGrpSpPr>
          <p:cNvPr id="15" name="ACET" hidden="1"/>
          <p:cNvGrpSpPr>
            <a:grpSpLocks/>
          </p:cNvGrpSpPr>
          <p:nvPr/>
        </p:nvGrpSpPr>
        <p:grpSpPr bwMode="gray">
          <a:xfrm>
            <a:off x="1605668" y="1270343"/>
            <a:ext cx="4713466" cy="531276"/>
            <a:chOff x="915" y="702"/>
            <a:chExt cx="2686" cy="328"/>
          </a:xfrm>
        </p:grpSpPr>
        <p:cxnSp>
          <p:nvCxnSpPr>
            <p:cNvPr id="16" name="AutoShape 249"/>
            <p:cNvCxnSpPr>
              <a:cxnSpLocks noChangeShapeType="1"/>
              <a:stCxn id="18" idx="4"/>
              <a:endCxn id="18" idx="6"/>
            </p:cNvCxnSpPr>
            <p:nvPr/>
          </p:nvCxnSpPr>
          <p:spPr bwMode="gray">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gray">
            <a:xfrm>
              <a:off x="915" y="702"/>
              <a:ext cx="2686" cy="32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fontAlgn="base">
                <a:spcBef>
                  <a:spcPct val="0"/>
                </a:spcBef>
                <a:spcAft>
                  <a:spcPct val="0"/>
                </a:spcAft>
              </a:pPr>
              <a:r>
                <a:rPr lang="en-US" sz="1632" b="1" dirty="0">
                  <a:solidFill>
                    <a:srgbClr val="000000"/>
                  </a:solidFill>
                </a:rPr>
                <a:t>Title</a:t>
              </a:r>
            </a:p>
            <a:p>
              <a:pPr fontAlgn="base">
                <a:spcBef>
                  <a:spcPct val="0"/>
                </a:spcBef>
                <a:spcAft>
                  <a:spcPct val="0"/>
                </a:spcAft>
              </a:pPr>
              <a:r>
                <a:rPr lang="en-US" sz="1632" dirty="0">
                  <a:solidFill>
                    <a:srgbClr val="808080"/>
                  </a:solidFill>
                </a:rPr>
                <a:t>Unit of measure</a:t>
              </a:r>
            </a:p>
          </p:txBody>
        </p:sp>
      </p:grpSp>
      <p:grpSp>
        <p:nvGrpSpPr>
          <p:cNvPr id="17" name="McKSticker" hidden="1"/>
          <p:cNvGrpSpPr/>
          <p:nvPr/>
        </p:nvGrpSpPr>
        <p:grpSpPr bwMode="gray">
          <a:xfrm>
            <a:off x="9175616" y="291554"/>
            <a:ext cx="482953" cy="153247"/>
            <a:chOff x="8303873" y="285750"/>
            <a:chExt cx="436902" cy="150196"/>
          </a:xfrm>
        </p:grpSpPr>
        <p:sp>
          <p:nvSpPr>
            <p:cNvPr id="20" name="StickerRectangle"/>
            <p:cNvSpPr>
              <a:spLocks noChangeArrowheads="1"/>
            </p:cNvSpPr>
            <p:nvPr/>
          </p:nvSpPr>
          <p:spPr bwMode="gray">
            <a:xfrm>
              <a:off x="8303873" y="285750"/>
              <a:ext cx="436902" cy="15019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3526" fontAlgn="base">
                <a:spcBef>
                  <a:spcPct val="0"/>
                </a:spcBef>
                <a:spcAft>
                  <a:spcPct val="0"/>
                </a:spcAft>
                <a:buClr>
                  <a:srgbClr val="002960"/>
                </a:buClr>
              </a:pPr>
              <a:r>
                <a:rPr lang="en-US" sz="816" dirty="0">
                  <a:solidFill>
                    <a:srgbClr val="808080"/>
                  </a:solidFill>
                </a:rPr>
                <a:t>STICKER</a:t>
              </a:r>
            </a:p>
          </p:txBody>
        </p:sp>
        <p:cxnSp>
          <p:nvCxnSpPr>
            <p:cNvPr id="21" name="AutoShape 31"/>
            <p:cNvCxnSpPr>
              <a:cxnSpLocks noChangeShapeType="1"/>
              <a:stCxn id="20" idx="2"/>
              <a:endCxn id="20" idx="4"/>
            </p:cNvCxnSpPr>
            <p:nvPr/>
          </p:nvCxnSpPr>
          <p:spPr bwMode="gray">
            <a:xfrm>
              <a:off x="8303873" y="285750"/>
              <a:ext cx="0" cy="150196"/>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22" name="AutoShape 32"/>
            <p:cNvCxnSpPr>
              <a:cxnSpLocks noChangeShapeType="1"/>
              <a:stCxn id="20" idx="4"/>
              <a:endCxn id="20" idx="6"/>
            </p:cNvCxnSpPr>
            <p:nvPr/>
          </p:nvCxnSpPr>
          <p:spPr bwMode="gray">
            <a:xfrm>
              <a:off x="8303873" y="435946"/>
              <a:ext cx="436902"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sp>
        <p:nvSpPr>
          <p:cNvPr id="23" name="SlideBottomBar" hidden="1"/>
          <p:cNvSpPr/>
          <p:nvPr userDrawn="1"/>
        </p:nvSpPr>
        <p:spPr>
          <a:xfrm>
            <a:off x="9326890" y="6307690"/>
            <a:ext cx="50538" cy="126340"/>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632" dirty="0">
              <a:solidFill>
                <a:srgbClr val="000000"/>
              </a:solidFill>
            </a:endParaRPr>
          </a:p>
        </p:txBody>
      </p:sp>
      <p:grpSp>
        <p:nvGrpSpPr>
          <p:cNvPr id="26" name="LegendBoxes" hidden="1"/>
          <p:cNvGrpSpPr/>
          <p:nvPr userDrawn="1"/>
        </p:nvGrpSpPr>
        <p:grpSpPr bwMode="gray">
          <a:xfrm>
            <a:off x="8742675" y="285075"/>
            <a:ext cx="800145" cy="1017696"/>
            <a:chOff x="7835905" y="279400"/>
            <a:chExt cx="723849" cy="997436"/>
          </a:xfrm>
        </p:grpSpPr>
        <p:sp>
          <p:nvSpPr>
            <p:cNvPr id="27" name="RectangleLegend1"/>
            <p:cNvSpPr>
              <a:spLocks noChangeArrowheads="1"/>
            </p:cNvSpPr>
            <p:nvPr/>
          </p:nvSpPr>
          <p:spPr bwMode="gray">
            <a:xfrm>
              <a:off x="7835905" y="290513"/>
              <a:ext cx="165100" cy="160338"/>
            </a:xfrm>
            <a:prstGeom prst="rect">
              <a:avLst/>
            </a:prstGeom>
            <a:solidFill>
              <a:schemeClr val="accent1"/>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28" name="RectangleLegend2"/>
            <p:cNvSpPr>
              <a:spLocks noChangeArrowheads="1"/>
            </p:cNvSpPr>
            <p:nvPr/>
          </p:nvSpPr>
          <p:spPr bwMode="gray">
            <a:xfrm>
              <a:off x="7835905" y="560388"/>
              <a:ext cx="165100" cy="160338"/>
            </a:xfrm>
            <a:prstGeom prst="rect">
              <a:avLst/>
            </a:prstGeom>
            <a:solidFill>
              <a:schemeClr val="accent2"/>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29" name="RectangleLegend3"/>
            <p:cNvSpPr>
              <a:spLocks noChangeArrowheads="1"/>
            </p:cNvSpPr>
            <p:nvPr/>
          </p:nvSpPr>
          <p:spPr bwMode="gray">
            <a:xfrm>
              <a:off x="7835905" y="831851"/>
              <a:ext cx="165100" cy="160338"/>
            </a:xfrm>
            <a:prstGeom prst="rect">
              <a:avLst/>
            </a:prstGeom>
            <a:solidFill>
              <a:schemeClr val="accent3"/>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30" name="RectangleLegend4"/>
            <p:cNvSpPr>
              <a:spLocks noChangeArrowheads="1"/>
            </p:cNvSpPr>
            <p:nvPr/>
          </p:nvSpPr>
          <p:spPr bwMode="gray">
            <a:xfrm>
              <a:off x="7835905" y="1103313"/>
              <a:ext cx="165100" cy="160338"/>
            </a:xfrm>
            <a:prstGeom prst="rect">
              <a:avLst/>
            </a:prstGeom>
            <a:solidFill>
              <a:schemeClr val="accent4"/>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31" name="Legend1"/>
            <p:cNvSpPr>
              <a:spLocks noChangeArrowheads="1"/>
            </p:cNvSpPr>
            <p:nvPr/>
          </p:nvSpPr>
          <p:spPr bwMode="gray">
            <a:xfrm>
              <a:off x="8089905" y="279400"/>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32" name="Legend2"/>
            <p:cNvSpPr>
              <a:spLocks noChangeArrowheads="1"/>
            </p:cNvSpPr>
            <p:nvPr/>
          </p:nvSpPr>
          <p:spPr bwMode="gray">
            <a:xfrm>
              <a:off x="8089905" y="549275"/>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33" name="Legend3"/>
            <p:cNvSpPr>
              <a:spLocks noChangeArrowheads="1"/>
            </p:cNvSpPr>
            <p:nvPr/>
          </p:nvSpPr>
          <p:spPr bwMode="gray">
            <a:xfrm>
              <a:off x="8089905" y="820738"/>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34" name="Legend4"/>
            <p:cNvSpPr>
              <a:spLocks noChangeArrowheads="1"/>
            </p:cNvSpPr>
            <p:nvPr/>
          </p:nvSpPr>
          <p:spPr bwMode="gray">
            <a:xfrm>
              <a:off x="8089905" y="1092201"/>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grpSp>
      <p:grpSp>
        <p:nvGrpSpPr>
          <p:cNvPr id="35" name="LegendLines" hidden="1"/>
          <p:cNvGrpSpPr/>
          <p:nvPr userDrawn="1"/>
        </p:nvGrpSpPr>
        <p:grpSpPr bwMode="gray">
          <a:xfrm>
            <a:off x="8402422" y="285075"/>
            <a:ext cx="1140582" cy="745579"/>
            <a:chOff x="7540629" y="279400"/>
            <a:chExt cx="1031825" cy="730736"/>
          </a:xfrm>
        </p:grpSpPr>
        <p:sp>
          <p:nvSpPr>
            <p:cNvPr id="36" name="LineLegend1"/>
            <p:cNvSpPr>
              <a:spLocks noChangeShapeType="1"/>
            </p:cNvSpPr>
            <p:nvPr/>
          </p:nvSpPr>
          <p:spPr bwMode="gray">
            <a:xfrm>
              <a:off x="7540629" y="369888"/>
              <a:ext cx="457200"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632" dirty="0">
                <a:solidFill>
                  <a:srgbClr val="000000"/>
                </a:solidFill>
              </a:endParaRPr>
            </a:p>
          </p:txBody>
        </p:sp>
        <p:sp>
          <p:nvSpPr>
            <p:cNvPr id="37" name="LineLegend2"/>
            <p:cNvSpPr>
              <a:spLocks noChangeShapeType="1"/>
            </p:cNvSpPr>
            <p:nvPr/>
          </p:nvSpPr>
          <p:spPr bwMode="gray">
            <a:xfrm>
              <a:off x="7540629" y="638175"/>
              <a:ext cx="457200"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632" dirty="0">
                <a:solidFill>
                  <a:srgbClr val="000000"/>
                </a:solidFill>
              </a:endParaRPr>
            </a:p>
          </p:txBody>
        </p:sp>
        <p:sp>
          <p:nvSpPr>
            <p:cNvPr id="38" name="LineLegend3"/>
            <p:cNvSpPr>
              <a:spLocks noChangeShapeType="1"/>
            </p:cNvSpPr>
            <p:nvPr/>
          </p:nvSpPr>
          <p:spPr bwMode="gray">
            <a:xfrm>
              <a:off x="7540629" y="915988"/>
              <a:ext cx="457200"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632" dirty="0">
                <a:solidFill>
                  <a:srgbClr val="000000"/>
                </a:solidFill>
              </a:endParaRPr>
            </a:p>
          </p:txBody>
        </p:sp>
        <p:sp>
          <p:nvSpPr>
            <p:cNvPr id="39" name="Legend1"/>
            <p:cNvSpPr>
              <a:spLocks noChangeArrowheads="1"/>
            </p:cNvSpPr>
            <p:nvPr/>
          </p:nvSpPr>
          <p:spPr bwMode="gray">
            <a:xfrm>
              <a:off x="8102604" y="279400"/>
              <a:ext cx="469850"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40" name="Legend2"/>
            <p:cNvSpPr>
              <a:spLocks noChangeArrowheads="1"/>
            </p:cNvSpPr>
            <p:nvPr/>
          </p:nvSpPr>
          <p:spPr bwMode="gray">
            <a:xfrm>
              <a:off x="8102604" y="546100"/>
              <a:ext cx="469850"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41" name="Legend3"/>
            <p:cNvSpPr>
              <a:spLocks noChangeArrowheads="1"/>
            </p:cNvSpPr>
            <p:nvPr/>
          </p:nvSpPr>
          <p:spPr bwMode="gray">
            <a:xfrm>
              <a:off x="8102604" y="825501"/>
              <a:ext cx="469850"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grpSp>
      <p:grpSp>
        <p:nvGrpSpPr>
          <p:cNvPr id="42" name="LegendMoons" hidden="1"/>
          <p:cNvGrpSpPr/>
          <p:nvPr userDrawn="1"/>
        </p:nvGrpSpPr>
        <p:grpSpPr bwMode="gray">
          <a:xfrm>
            <a:off x="8668972" y="255920"/>
            <a:ext cx="873848" cy="1333054"/>
            <a:chOff x="7769225" y="250825"/>
            <a:chExt cx="790524" cy="1306516"/>
          </a:xfrm>
        </p:grpSpPr>
        <p:grpSp>
          <p:nvGrpSpPr>
            <p:cNvPr id="43" name="MoonLegend1"/>
            <p:cNvGrpSpPr>
              <a:grpSpLocks noChangeAspect="1"/>
            </p:cNvGrpSpPr>
            <p:nvPr>
              <p:custDataLst>
                <p:tags r:id="rId11"/>
              </p:custDataLst>
            </p:nvPr>
          </p:nvGrpSpPr>
          <p:grpSpPr bwMode="gray">
            <a:xfrm>
              <a:off x="7769225" y="250825"/>
              <a:ext cx="209550" cy="209551"/>
              <a:chOff x="4533" y="183"/>
              <a:chExt cx="144" cy="144"/>
            </a:xfrm>
          </p:grpSpPr>
          <p:sp>
            <p:nvSpPr>
              <p:cNvPr id="61" name="Oval 38"/>
              <p:cNvSpPr>
                <a:spLocks noChangeAspect="1" noChangeArrowheads="1"/>
              </p:cNvSpPr>
              <p:nvPr>
                <p:custDataLst>
                  <p:tags r:id="rId24"/>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62" name="Arc 39"/>
              <p:cNvSpPr>
                <a:spLocks noChangeAspect="1"/>
              </p:cNvSpPr>
              <p:nvPr>
                <p:custDataLst>
                  <p:tags r:id="rId25"/>
                </p:custDataLst>
              </p:nvPr>
            </p:nvSpPr>
            <p:spPr bwMode="gray">
              <a:xfrm>
                <a:off x="4533" y="183"/>
                <a:ext cx="144" cy="144"/>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4" name="MoonLegend2"/>
            <p:cNvGrpSpPr>
              <a:grpSpLocks noChangeAspect="1"/>
            </p:cNvGrpSpPr>
            <p:nvPr>
              <p:custDataLst>
                <p:tags r:id="rId12"/>
              </p:custDataLst>
            </p:nvPr>
          </p:nvGrpSpPr>
          <p:grpSpPr bwMode="gray">
            <a:xfrm>
              <a:off x="7769225" y="525066"/>
              <a:ext cx="209550" cy="209551"/>
              <a:chOff x="1694" y="2044"/>
              <a:chExt cx="160" cy="160"/>
            </a:xfrm>
          </p:grpSpPr>
          <p:sp>
            <p:nvSpPr>
              <p:cNvPr id="59" name="Oval 41"/>
              <p:cNvSpPr>
                <a:spLocks noChangeAspect="1" noChangeArrowheads="1"/>
              </p:cNvSpPr>
              <p:nvPr>
                <p:custDataLst>
                  <p:tags r:id="rId22"/>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60" name="Arc 42"/>
              <p:cNvSpPr>
                <a:spLocks noChangeAspect="1"/>
              </p:cNvSpPr>
              <p:nvPr>
                <p:custDataLst>
                  <p:tags r:id="rId23"/>
                </p:custDataLst>
              </p:nvPr>
            </p:nvSpPr>
            <p:spPr bwMode="gray">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5" name="MoonLegend4"/>
            <p:cNvGrpSpPr>
              <a:grpSpLocks noChangeAspect="1"/>
            </p:cNvGrpSpPr>
            <p:nvPr>
              <p:custDataLst>
                <p:tags r:id="rId13"/>
              </p:custDataLst>
            </p:nvPr>
          </p:nvGrpSpPr>
          <p:grpSpPr bwMode="gray">
            <a:xfrm>
              <a:off x="7769225" y="1073548"/>
              <a:ext cx="209550" cy="209551"/>
              <a:chOff x="4495" y="1198"/>
              <a:chExt cx="160" cy="160"/>
            </a:xfrm>
          </p:grpSpPr>
          <p:sp>
            <p:nvSpPr>
              <p:cNvPr id="57" name="Oval 47"/>
              <p:cNvSpPr>
                <a:spLocks noChangeAspect="1" noChangeArrowheads="1"/>
              </p:cNvSpPr>
              <p:nvPr>
                <p:custDataLst>
                  <p:tags r:id="rId20"/>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58" name="Arc 48"/>
              <p:cNvSpPr>
                <a:spLocks noChangeAspect="1"/>
              </p:cNvSpPr>
              <p:nvPr>
                <p:custDataLst>
                  <p:tags r:id="rId21"/>
                </p:custDataLst>
              </p:nvPr>
            </p:nvSpPr>
            <p:spPr bwMode="gray">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6" name="MoonLegend5"/>
            <p:cNvGrpSpPr>
              <a:grpSpLocks noChangeAspect="1"/>
            </p:cNvGrpSpPr>
            <p:nvPr>
              <p:custDataLst>
                <p:tags r:id="rId14"/>
              </p:custDataLst>
            </p:nvPr>
          </p:nvGrpSpPr>
          <p:grpSpPr bwMode="gray">
            <a:xfrm>
              <a:off x="7769225" y="1347790"/>
              <a:ext cx="209550" cy="209551"/>
              <a:chOff x="4495" y="1440"/>
              <a:chExt cx="160" cy="160"/>
            </a:xfrm>
          </p:grpSpPr>
          <p:sp>
            <p:nvSpPr>
              <p:cNvPr id="55" name="Oval 50"/>
              <p:cNvSpPr>
                <a:spLocks noChangeAspect="1" noChangeArrowheads="1"/>
              </p:cNvSpPr>
              <p:nvPr>
                <p:custDataLst>
                  <p:tags r:id="rId18"/>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56" name="Oval 51"/>
              <p:cNvSpPr>
                <a:spLocks noChangeAspect="1" noChangeArrowheads="1"/>
              </p:cNvSpPr>
              <p:nvPr>
                <p:custDataLst>
                  <p:tags r:id="rId19"/>
                </p:custDataLst>
              </p:nvPr>
            </p:nvSpPr>
            <p:spPr bwMode="gray">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7" name="MoonLegend3"/>
            <p:cNvGrpSpPr>
              <a:grpSpLocks noChangeAspect="1"/>
            </p:cNvGrpSpPr>
            <p:nvPr>
              <p:custDataLst>
                <p:tags r:id="rId15"/>
              </p:custDataLst>
            </p:nvPr>
          </p:nvGrpSpPr>
          <p:grpSpPr bwMode="gray">
            <a:xfrm>
              <a:off x="7769225" y="799307"/>
              <a:ext cx="209550" cy="209551"/>
              <a:chOff x="4495" y="1198"/>
              <a:chExt cx="160" cy="160"/>
            </a:xfrm>
          </p:grpSpPr>
          <p:sp>
            <p:nvSpPr>
              <p:cNvPr id="53" name="Oval 47"/>
              <p:cNvSpPr>
                <a:spLocks noChangeAspect="1" noChangeArrowheads="1"/>
              </p:cNvSpPr>
              <p:nvPr>
                <p:custDataLst>
                  <p:tags r:id="rId16"/>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54" name="Arc 48"/>
              <p:cNvSpPr>
                <a:spLocks noChangeAspect="1"/>
              </p:cNvSpPr>
              <p:nvPr>
                <p:custDataLst>
                  <p:tags r:id="rId17"/>
                </p:custDataLst>
              </p:nvPr>
            </p:nvSpPr>
            <p:spPr bwMode="gray">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sp>
          <p:nvSpPr>
            <p:cNvPr id="48" name="Legend1"/>
            <p:cNvSpPr>
              <a:spLocks noChangeArrowheads="1"/>
            </p:cNvSpPr>
            <p:nvPr/>
          </p:nvSpPr>
          <p:spPr bwMode="gray">
            <a:xfrm>
              <a:off x="8089900" y="263525"/>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49" name="Legend2"/>
            <p:cNvSpPr>
              <a:spLocks noChangeArrowheads="1"/>
            </p:cNvSpPr>
            <p:nvPr/>
          </p:nvSpPr>
          <p:spPr bwMode="gray">
            <a:xfrm>
              <a:off x="8089900" y="538163"/>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50" name="Legend3"/>
            <p:cNvSpPr>
              <a:spLocks noChangeArrowheads="1"/>
            </p:cNvSpPr>
            <p:nvPr/>
          </p:nvSpPr>
          <p:spPr bwMode="gray">
            <a:xfrm>
              <a:off x="8089900" y="812802"/>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51" name="Legend4"/>
            <p:cNvSpPr>
              <a:spLocks noChangeArrowheads="1"/>
            </p:cNvSpPr>
            <p:nvPr/>
          </p:nvSpPr>
          <p:spPr bwMode="gray">
            <a:xfrm>
              <a:off x="8089900" y="1084265"/>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52" name="Legend5"/>
            <p:cNvSpPr>
              <a:spLocks noChangeArrowheads="1"/>
            </p:cNvSpPr>
            <p:nvPr/>
          </p:nvSpPr>
          <p:spPr bwMode="gray">
            <a:xfrm>
              <a:off x="8089900" y="1360490"/>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grpSp>
      <p:sp>
        <p:nvSpPr>
          <p:cNvPr id="5" name="Working Draft" hidden="1"/>
          <p:cNvSpPr txBox="1"/>
          <p:nvPr userDrawn="1"/>
        </p:nvSpPr>
        <p:spPr>
          <a:xfrm rot="5400000">
            <a:off x="8540011" y="2592537"/>
            <a:ext cx="2591592" cy="186526"/>
          </a:xfrm>
          <a:prstGeom prst="rect">
            <a:avLst/>
          </a:prstGeom>
          <a:noFill/>
        </p:spPr>
        <p:txBody>
          <a:bodyPr vert="horz" rtlCol="0">
            <a:spAutoFit/>
          </a:bodyPr>
          <a:lstStyle/>
          <a:p>
            <a:pPr fontAlgn="base">
              <a:spcBef>
                <a:spcPct val="0"/>
              </a:spcBef>
              <a:spcAft>
                <a:spcPct val="0"/>
              </a:spcAft>
            </a:pPr>
            <a:r>
              <a:rPr lang="en-US" sz="612" smtClean="0">
                <a:solidFill>
                  <a:srgbClr val="808080"/>
                </a:solidFill>
              </a:rPr>
              <a:t>Last Modified 28/04/2017 17:22 Central Asia Standard Time</a:t>
            </a:r>
            <a:endParaRPr lang="ru-RU" sz="612">
              <a:solidFill>
                <a:srgbClr val="808080"/>
              </a:solidFill>
            </a:endParaRPr>
          </a:p>
        </p:txBody>
      </p:sp>
      <p:sp>
        <p:nvSpPr>
          <p:cNvPr id="7" name="Printed" hidden="1"/>
          <p:cNvSpPr txBox="1"/>
          <p:nvPr userDrawn="1"/>
        </p:nvSpPr>
        <p:spPr>
          <a:xfrm rot="5400000">
            <a:off x="9187909" y="4489136"/>
            <a:ext cx="1295796" cy="280718"/>
          </a:xfrm>
          <a:prstGeom prst="rect">
            <a:avLst/>
          </a:prstGeom>
          <a:noFill/>
        </p:spPr>
        <p:txBody>
          <a:bodyPr vert="horz" rtlCol="0">
            <a:spAutoFit/>
          </a:bodyPr>
          <a:lstStyle/>
          <a:p>
            <a:pPr fontAlgn="base">
              <a:spcBef>
                <a:spcPct val="0"/>
              </a:spcBef>
              <a:spcAft>
                <a:spcPct val="0"/>
              </a:spcAft>
            </a:pPr>
            <a:r>
              <a:rPr lang="en-US" sz="612" smtClean="0">
                <a:solidFill>
                  <a:srgbClr val="808080"/>
                </a:solidFill>
              </a:rPr>
              <a:t>Printed 4-сәу-17 14:11 Central Asia Standard Time</a:t>
            </a:r>
            <a:endParaRPr lang="ru-RU" sz="612">
              <a:solidFill>
                <a:srgbClr val="808080"/>
              </a:solidFill>
            </a:endParaRPr>
          </a:p>
        </p:txBody>
      </p:sp>
      <p:sp>
        <p:nvSpPr>
          <p:cNvPr id="63" name="Slide Number"/>
          <p:cNvSpPr txBox="1">
            <a:spLocks/>
          </p:cNvSpPr>
          <p:nvPr userDrawn="1"/>
        </p:nvSpPr>
        <p:spPr bwMode="auto">
          <a:xfrm>
            <a:off x="9557782" y="6608163"/>
            <a:ext cx="158697" cy="156966"/>
          </a:xfrm>
          <a:prstGeom prst="rect">
            <a:avLst/>
          </a:prstGeom>
        </p:spPr>
        <p:txBody>
          <a:bodyPr vert="horz" wrap="none" lIns="0" tIns="0" rIns="0" bIns="0" rtlCol="0" anchor="ctr">
            <a:spAutoFit/>
          </a:bodyPr>
          <a:lstStyle>
            <a:defPPr>
              <a:defRPr lang="en-US"/>
            </a:defPPr>
            <a:lvl1pPr algn="r" rtl="0" fontAlgn="base">
              <a:spcBef>
                <a:spcPct val="0"/>
              </a:spcBef>
              <a:spcAft>
                <a:spcPct val="0"/>
              </a:spcAft>
              <a:defRPr lang="en-US" sz="1000" kern="1200" baseline="0" smtClean="0">
                <a:solidFill>
                  <a:schemeClr val="tx1"/>
                </a:solidFill>
                <a:latin typeface="+mn-lt"/>
                <a:ea typeface="+mn-ea"/>
                <a:cs typeface="+mn-cs"/>
              </a:defRPr>
            </a:lvl1pPr>
            <a:lvl2pPr marL="457151" algn="l" rtl="0" fontAlgn="base">
              <a:spcBef>
                <a:spcPct val="0"/>
              </a:spcBef>
              <a:spcAft>
                <a:spcPct val="0"/>
              </a:spcAft>
              <a:defRPr sz="1600" kern="1200">
                <a:solidFill>
                  <a:schemeClr val="tx1"/>
                </a:solidFill>
                <a:latin typeface="Arial" charset="0"/>
                <a:ea typeface="+mn-ea"/>
                <a:cs typeface="+mn-cs"/>
              </a:defRPr>
            </a:lvl2pPr>
            <a:lvl3pPr marL="914303" algn="l" rtl="0" fontAlgn="base">
              <a:spcBef>
                <a:spcPct val="0"/>
              </a:spcBef>
              <a:spcAft>
                <a:spcPct val="0"/>
              </a:spcAft>
              <a:defRPr sz="1600" kern="1200">
                <a:solidFill>
                  <a:schemeClr val="tx1"/>
                </a:solidFill>
                <a:latin typeface="Arial" charset="0"/>
                <a:ea typeface="+mn-ea"/>
                <a:cs typeface="+mn-cs"/>
              </a:defRPr>
            </a:lvl3pPr>
            <a:lvl4pPr marL="1371454" algn="l" rtl="0" fontAlgn="base">
              <a:spcBef>
                <a:spcPct val="0"/>
              </a:spcBef>
              <a:spcAft>
                <a:spcPct val="0"/>
              </a:spcAft>
              <a:defRPr sz="1600" kern="1200">
                <a:solidFill>
                  <a:schemeClr val="tx1"/>
                </a:solidFill>
                <a:latin typeface="Arial" charset="0"/>
                <a:ea typeface="+mn-ea"/>
                <a:cs typeface="+mn-cs"/>
              </a:defRPr>
            </a:lvl4pPr>
            <a:lvl5pPr marL="1828607" algn="l" rtl="0" fontAlgn="base">
              <a:spcBef>
                <a:spcPct val="0"/>
              </a:spcBef>
              <a:spcAft>
                <a:spcPct val="0"/>
              </a:spcAft>
              <a:defRPr sz="1600" kern="1200">
                <a:solidFill>
                  <a:schemeClr val="tx1"/>
                </a:solidFill>
                <a:latin typeface="Arial" charset="0"/>
                <a:ea typeface="+mn-ea"/>
                <a:cs typeface="+mn-cs"/>
              </a:defRPr>
            </a:lvl5pPr>
            <a:lvl6pPr marL="2285758" algn="l" defTabSz="914303" rtl="0" eaLnBrk="1" latinLnBrk="0" hangingPunct="1">
              <a:defRPr sz="1600" kern="1200">
                <a:solidFill>
                  <a:schemeClr val="tx1"/>
                </a:solidFill>
                <a:latin typeface="Arial" charset="0"/>
                <a:ea typeface="+mn-ea"/>
                <a:cs typeface="+mn-cs"/>
              </a:defRPr>
            </a:lvl6pPr>
            <a:lvl7pPr marL="2742909" algn="l" defTabSz="914303" rtl="0" eaLnBrk="1" latinLnBrk="0" hangingPunct="1">
              <a:defRPr sz="1600" kern="1200">
                <a:solidFill>
                  <a:schemeClr val="tx1"/>
                </a:solidFill>
                <a:latin typeface="Arial" charset="0"/>
                <a:ea typeface="+mn-ea"/>
                <a:cs typeface="+mn-cs"/>
              </a:defRPr>
            </a:lvl7pPr>
            <a:lvl8pPr marL="3200061" algn="l" defTabSz="914303" rtl="0" eaLnBrk="1" latinLnBrk="0" hangingPunct="1">
              <a:defRPr sz="1600" kern="1200">
                <a:solidFill>
                  <a:schemeClr val="tx1"/>
                </a:solidFill>
                <a:latin typeface="Arial" charset="0"/>
                <a:ea typeface="+mn-ea"/>
                <a:cs typeface="+mn-cs"/>
              </a:defRPr>
            </a:lvl8pPr>
            <a:lvl9pPr marL="3657212" algn="l" defTabSz="914303" rtl="0" eaLnBrk="1" latinLnBrk="0" hangingPunct="1">
              <a:defRPr sz="1600" kern="1200">
                <a:solidFill>
                  <a:schemeClr val="tx1"/>
                </a:solidFill>
                <a:latin typeface="Arial" charset="0"/>
                <a:ea typeface="+mn-ea"/>
                <a:cs typeface="+mn-cs"/>
              </a:defRPr>
            </a:lvl9pPr>
          </a:lstStyle>
          <a:p>
            <a:fld id="{42C328C1-A84F-4A39-A664-DBA00541A8C6}" type="slidenum">
              <a:rPr sz="1020">
                <a:solidFill>
                  <a:srgbClr val="808080"/>
                </a:solidFill>
              </a:rPr>
              <a:pPr/>
              <a:t>‹#›</a:t>
            </a:fld>
            <a:endParaRPr sz="1020" dirty="0">
              <a:solidFill>
                <a:srgbClr val="808080"/>
              </a:solidFill>
            </a:endParaRPr>
          </a:p>
        </p:txBody>
      </p:sp>
    </p:spTree>
    <p:extLst>
      <p:ext uri="{BB962C8B-B14F-4D97-AF65-F5344CB8AC3E}">
        <p14:creationId xmlns:p14="http://schemas.microsoft.com/office/powerpoint/2010/main" val="238475920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7" r:id="rId5"/>
    <p:sldLayoutId id="2147483688" r:id="rId6"/>
  </p:sldLayoutIdLst>
  <p:hf hdr="0" ftr="0" dt="0"/>
  <p:txStyles>
    <p:titleStyle>
      <a:lvl1pPr algn="l" defTabSz="913526" rtl="0" eaLnBrk="1" fontAlgn="base" hangingPunct="1">
        <a:spcBef>
          <a:spcPct val="0"/>
        </a:spcBef>
        <a:spcAft>
          <a:spcPct val="0"/>
        </a:spcAft>
        <a:tabLst>
          <a:tab pos="275353" algn="l"/>
        </a:tabLst>
        <a:defRPr sz="2041" b="0" baseline="0">
          <a:solidFill>
            <a:schemeClr val="tx2"/>
          </a:solidFill>
          <a:latin typeface="+mj-lt"/>
          <a:ea typeface="+mj-ea"/>
          <a:cs typeface="+mj-cs"/>
        </a:defRPr>
      </a:lvl1pPr>
      <a:lvl2pPr algn="l" defTabSz="913526" rtl="0" eaLnBrk="1" fontAlgn="base" hangingPunct="1">
        <a:spcBef>
          <a:spcPct val="0"/>
        </a:spcBef>
        <a:spcAft>
          <a:spcPct val="0"/>
        </a:spcAft>
        <a:defRPr sz="1939" b="1">
          <a:solidFill>
            <a:schemeClr val="tx2"/>
          </a:solidFill>
          <a:latin typeface="Arial" charset="0"/>
        </a:defRPr>
      </a:lvl2pPr>
      <a:lvl3pPr algn="l" defTabSz="913526" rtl="0" eaLnBrk="1" fontAlgn="base" hangingPunct="1">
        <a:spcBef>
          <a:spcPct val="0"/>
        </a:spcBef>
        <a:spcAft>
          <a:spcPct val="0"/>
        </a:spcAft>
        <a:defRPr sz="1939" b="1">
          <a:solidFill>
            <a:schemeClr val="tx2"/>
          </a:solidFill>
          <a:latin typeface="Arial" charset="0"/>
        </a:defRPr>
      </a:lvl3pPr>
      <a:lvl4pPr algn="l" defTabSz="913526" rtl="0" eaLnBrk="1" fontAlgn="base" hangingPunct="1">
        <a:spcBef>
          <a:spcPct val="0"/>
        </a:spcBef>
        <a:spcAft>
          <a:spcPct val="0"/>
        </a:spcAft>
        <a:defRPr sz="1939" b="1">
          <a:solidFill>
            <a:schemeClr val="tx2"/>
          </a:solidFill>
          <a:latin typeface="Arial" charset="0"/>
        </a:defRPr>
      </a:lvl4pPr>
      <a:lvl5pPr algn="l" defTabSz="913526" rtl="0" eaLnBrk="1" fontAlgn="base" hangingPunct="1">
        <a:spcBef>
          <a:spcPct val="0"/>
        </a:spcBef>
        <a:spcAft>
          <a:spcPct val="0"/>
        </a:spcAft>
        <a:defRPr sz="1939" b="1">
          <a:solidFill>
            <a:schemeClr val="tx2"/>
          </a:solidFill>
          <a:latin typeface="Arial" charset="0"/>
        </a:defRPr>
      </a:lvl5pPr>
      <a:lvl6pPr marL="466481" algn="l" defTabSz="913526" rtl="0" eaLnBrk="1" fontAlgn="base" hangingPunct="1">
        <a:spcBef>
          <a:spcPct val="0"/>
        </a:spcBef>
        <a:spcAft>
          <a:spcPct val="0"/>
        </a:spcAft>
        <a:defRPr sz="1939" b="1">
          <a:solidFill>
            <a:schemeClr val="tx2"/>
          </a:solidFill>
          <a:latin typeface="Arial" charset="0"/>
        </a:defRPr>
      </a:lvl6pPr>
      <a:lvl7pPr marL="932962" algn="l" defTabSz="913526" rtl="0" eaLnBrk="1" fontAlgn="base" hangingPunct="1">
        <a:spcBef>
          <a:spcPct val="0"/>
        </a:spcBef>
        <a:spcAft>
          <a:spcPct val="0"/>
        </a:spcAft>
        <a:defRPr sz="1939" b="1">
          <a:solidFill>
            <a:schemeClr val="tx2"/>
          </a:solidFill>
          <a:latin typeface="Arial" charset="0"/>
        </a:defRPr>
      </a:lvl7pPr>
      <a:lvl8pPr marL="1399443" algn="l" defTabSz="913526" rtl="0" eaLnBrk="1" fontAlgn="base" hangingPunct="1">
        <a:spcBef>
          <a:spcPct val="0"/>
        </a:spcBef>
        <a:spcAft>
          <a:spcPct val="0"/>
        </a:spcAft>
        <a:defRPr sz="1939" b="1">
          <a:solidFill>
            <a:schemeClr val="tx2"/>
          </a:solidFill>
          <a:latin typeface="Arial" charset="0"/>
        </a:defRPr>
      </a:lvl8pPr>
      <a:lvl9pPr marL="1865925" algn="l" defTabSz="913526" rtl="0" eaLnBrk="1" fontAlgn="base" hangingPunct="1">
        <a:spcBef>
          <a:spcPct val="0"/>
        </a:spcBef>
        <a:spcAft>
          <a:spcPct val="0"/>
        </a:spcAft>
        <a:defRPr sz="1939"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buSzPct val="100000"/>
        <a:defRPr sz="1428"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chemeClr val="tx2"/>
        </a:buClr>
        <a:buSzPct val="125000"/>
        <a:buFont typeface="Arial" charset="0"/>
        <a:buChar char="▪"/>
        <a:defRPr sz="1428" baseline="0">
          <a:solidFill>
            <a:schemeClr val="tx1"/>
          </a:solidFill>
          <a:latin typeface="+mn-lt"/>
        </a:defRPr>
      </a:lvl2pPr>
      <a:lvl3pPr marL="466481" indent="-267255" algn="l" defTabSz="913526" rtl="0" eaLnBrk="1" fontAlgn="base" hangingPunct="1">
        <a:spcBef>
          <a:spcPct val="0"/>
        </a:spcBef>
        <a:spcAft>
          <a:spcPct val="0"/>
        </a:spcAft>
        <a:buClr>
          <a:schemeClr val="tx2"/>
        </a:buClr>
        <a:buSzPct val="120000"/>
        <a:buFont typeface="Arial" charset="0"/>
        <a:buChar char="–"/>
        <a:defRPr sz="1428" baseline="0">
          <a:solidFill>
            <a:schemeClr val="tx1"/>
          </a:solidFill>
          <a:latin typeface="+mn-lt"/>
        </a:defRPr>
      </a:lvl3pPr>
      <a:lvl4pPr marL="626835" indent="-158733" algn="l" defTabSz="913526" rtl="0" eaLnBrk="1" fontAlgn="base" hangingPunct="1">
        <a:spcBef>
          <a:spcPct val="0"/>
        </a:spcBef>
        <a:spcAft>
          <a:spcPct val="0"/>
        </a:spcAft>
        <a:buClr>
          <a:schemeClr val="tx2"/>
        </a:buClr>
        <a:buSzPct val="120000"/>
        <a:buFont typeface="Arial" charset="0"/>
        <a:buChar char="▫"/>
        <a:defRPr sz="1428" baseline="0">
          <a:solidFill>
            <a:schemeClr val="tx1"/>
          </a:solidFill>
          <a:latin typeface="+mn-lt"/>
        </a:defRPr>
      </a:lvl4pPr>
      <a:lvl5pPr marL="765029" indent="-132818" algn="l" defTabSz="913526" rtl="0" eaLnBrk="1" fontAlgn="base" hangingPunct="1">
        <a:spcBef>
          <a:spcPct val="0"/>
        </a:spcBef>
        <a:spcAft>
          <a:spcPct val="0"/>
        </a:spcAft>
        <a:buClr>
          <a:schemeClr val="tx2"/>
        </a:buClr>
        <a:buSzPct val="89000"/>
        <a:buFont typeface="Arial" charset="0"/>
        <a:buChar char="-"/>
        <a:defRPr sz="1428"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9pPr>
    </p:bodyStyle>
    <p:otherStyle>
      <a:defPPr>
        <a:defRPr lang="en-US"/>
      </a:defPPr>
      <a:lvl1pPr marL="0" algn="l" defTabSz="932962" rtl="0" eaLnBrk="1" latinLnBrk="0" hangingPunct="1">
        <a:defRPr sz="1837" kern="1200">
          <a:solidFill>
            <a:schemeClr val="tx1"/>
          </a:solidFill>
          <a:latin typeface="+mn-lt"/>
          <a:ea typeface="+mn-ea"/>
          <a:cs typeface="+mn-cs"/>
        </a:defRPr>
      </a:lvl1pPr>
      <a:lvl2pPr marL="466481" algn="l" defTabSz="932962" rtl="0" eaLnBrk="1" latinLnBrk="0" hangingPunct="1">
        <a:defRPr sz="1837" kern="1200">
          <a:solidFill>
            <a:schemeClr val="tx1"/>
          </a:solidFill>
          <a:latin typeface="+mn-lt"/>
          <a:ea typeface="+mn-ea"/>
          <a:cs typeface="+mn-cs"/>
        </a:defRPr>
      </a:lvl2pPr>
      <a:lvl3pPr marL="932962" algn="l" defTabSz="932962" rtl="0" eaLnBrk="1" latinLnBrk="0" hangingPunct="1">
        <a:defRPr sz="1837" kern="1200">
          <a:solidFill>
            <a:schemeClr val="tx1"/>
          </a:solidFill>
          <a:latin typeface="+mn-lt"/>
          <a:ea typeface="+mn-ea"/>
          <a:cs typeface="+mn-cs"/>
        </a:defRPr>
      </a:lvl3pPr>
      <a:lvl4pPr marL="1399443" algn="l" defTabSz="932962" rtl="0" eaLnBrk="1" latinLnBrk="0" hangingPunct="1">
        <a:defRPr sz="1837" kern="1200">
          <a:solidFill>
            <a:schemeClr val="tx1"/>
          </a:solidFill>
          <a:latin typeface="+mn-lt"/>
          <a:ea typeface="+mn-ea"/>
          <a:cs typeface="+mn-cs"/>
        </a:defRPr>
      </a:lvl4pPr>
      <a:lvl5pPr marL="1865925" algn="l" defTabSz="932962" rtl="0" eaLnBrk="1" latinLnBrk="0" hangingPunct="1">
        <a:defRPr sz="1837" kern="1200">
          <a:solidFill>
            <a:schemeClr val="tx1"/>
          </a:solidFill>
          <a:latin typeface="+mn-lt"/>
          <a:ea typeface="+mn-ea"/>
          <a:cs typeface="+mn-cs"/>
        </a:defRPr>
      </a:lvl5pPr>
      <a:lvl6pPr marL="2332406" algn="l" defTabSz="932962" rtl="0" eaLnBrk="1" latinLnBrk="0" hangingPunct="1">
        <a:defRPr sz="1837" kern="1200">
          <a:solidFill>
            <a:schemeClr val="tx1"/>
          </a:solidFill>
          <a:latin typeface="+mn-lt"/>
          <a:ea typeface="+mn-ea"/>
          <a:cs typeface="+mn-cs"/>
        </a:defRPr>
      </a:lvl6pPr>
      <a:lvl7pPr marL="2798887" algn="l" defTabSz="932962" rtl="0" eaLnBrk="1" latinLnBrk="0" hangingPunct="1">
        <a:defRPr sz="1837" kern="1200">
          <a:solidFill>
            <a:schemeClr val="tx1"/>
          </a:solidFill>
          <a:latin typeface="+mn-lt"/>
          <a:ea typeface="+mn-ea"/>
          <a:cs typeface="+mn-cs"/>
        </a:defRPr>
      </a:lvl7pPr>
      <a:lvl8pPr marL="3265368" algn="l" defTabSz="932962" rtl="0" eaLnBrk="1" latinLnBrk="0" hangingPunct="1">
        <a:defRPr sz="1837" kern="1200">
          <a:solidFill>
            <a:schemeClr val="tx1"/>
          </a:solidFill>
          <a:latin typeface="+mn-lt"/>
          <a:ea typeface="+mn-ea"/>
          <a:cs typeface="+mn-cs"/>
        </a:defRPr>
      </a:lvl8pPr>
      <a:lvl9pPr marL="3731849" algn="l" defTabSz="932962" rtl="0" eaLnBrk="1" latinLnBrk="0" hangingPunct="1">
        <a:defRPr sz="1837"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10"/>
            </p:custDataLst>
            <p:extLst/>
          </p:nvPr>
        </p:nvGraphicFramePr>
        <p:xfrm>
          <a:off x="0" y="0"/>
          <a:ext cx="175483" cy="161974"/>
        </p:xfrm>
        <a:graphic>
          <a:graphicData uri="http://schemas.openxmlformats.org/presentationml/2006/ole">
            <mc:AlternateContent xmlns:mc="http://schemas.openxmlformats.org/markup-compatibility/2006">
              <mc:Choice xmlns:v="urn:schemas-microsoft-com:vml" Requires="v">
                <p:oleObj spid="_x0000_s12696" name="think-cell Slide" r:id="rId27" imgW="360" imgH="360" progId="">
                  <p:embed/>
                </p:oleObj>
              </mc:Choice>
              <mc:Fallback>
                <p:oleObj name="think-cell Slide" r:id="rId27" imgW="360" imgH="360" progId="">
                  <p:embed/>
                  <p:pic>
                    <p:nvPicPr>
                      <p:cNvPr id="0" name="Picture 407"/>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0" y="0"/>
                        <a:ext cx="175483"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hidden="1"/>
          <p:cNvSpPr/>
          <p:nvPr>
            <p:custDataLst>
              <p:tags r:id="rId11"/>
            </p:custDataLst>
          </p:nvPr>
        </p:nvSpPr>
        <p:spPr bwMode="auto">
          <a:xfrm>
            <a:off x="0" y="0"/>
            <a:ext cx="175483" cy="161974"/>
          </a:xfrm>
          <a:prstGeom prst="rect">
            <a:avLst/>
          </a:prstGeom>
          <a:solidFill>
            <a:schemeClr val="bg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fontAlgn="base">
              <a:spcBef>
                <a:spcPct val="0"/>
              </a:spcBef>
              <a:spcAft>
                <a:spcPct val="0"/>
              </a:spcAft>
            </a:pPr>
            <a:endParaRPr lang="en-US" sz="1632" dirty="0">
              <a:solidFill>
                <a:srgbClr val="000000"/>
              </a:solidFill>
              <a:sym typeface="Arial" panose="020B0604020202020204" pitchFamily="34" charset="0"/>
            </a:endParaRPr>
          </a:p>
        </p:txBody>
      </p:sp>
      <p:sp>
        <p:nvSpPr>
          <p:cNvPr id="19" name="Title Placeholder 2"/>
          <p:cNvSpPr>
            <a:spLocks noGrp="1" noChangeArrowheads="1"/>
          </p:cNvSpPr>
          <p:nvPr>
            <p:ph type="title"/>
          </p:nvPr>
        </p:nvSpPr>
        <p:spPr bwMode="gray">
          <a:xfrm>
            <a:off x="131613" y="234864"/>
            <a:ext cx="9526956"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latinLnBrk="0"/>
            <a:r>
              <a:rPr lang="en-US" smtClean="0"/>
              <a:t>Click to edit Master title style</a:t>
            </a:r>
            <a:endParaRPr lang="en-US" noProof="0" dirty="0"/>
          </a:p>
        </p:txBody>
      </p:sp>
      <p:sp>
        <p:nvSpPr>
          <p:cNvPr id="10" name="1. On-page tracker" hidden="1"/>
          <p:cNvSpPr>
            <a:spLocks noChangeArrowheads="1"/>
          </p:cNvSpPr>
          <p:nvPr/>
        </p:nvSpPr>
        <p:spPr bwMode="gray">
          <a:xfrm>
            <a:off x="131613" y="77303"/>
            <a:ext cx="501740"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fontAlgn="base">
              <a:spcBef>
                <a:spcPct val="0"/>
              </a:spcBef>
              <a:spcAft>
                <a:spcPct val="0"/>
              </a:spcAft>
            </a:pPr>
            <a:r>
              <a:rPr lang="en-US" sz="816" cap="all" dirty="0">
                <a:solidFill>
                  <a:srgbClr val="808080"/>
                </a:solidFill>
              </a:rPr>
              <a:t>Tracker</a:t>
            </a:r>
          </a:p>
        </p:txBody>
      </p:sp>
      <p:sp>
        <p:nvSpPr>
          <p:cNvPr id="11" name="3. Unit of measure" hidden="1"/>
          <p:cNvSpPr txBox="1">
            <a:spLocks noChangeArrowheads="1"/>
          </p:cNvSpPr>
          <p:nvPr/>
        </p:nvSpPr>
        <p:spPr bwMode="gray">
          <a:xfrm>
            <a:off x="131613" y="566136"/>
            <a:ext cx="9526956" cy="256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1632" dirty="0">
                <a:solidFill>
                  <a:srgbClr val="808080"/>
                </a:solidFill>
                <a:latin typeface="Arial"/>
              </a:rPr>
              <a:t>Unit of measure</a:t>
            </a:r>
          </a:p>
        </p:txBody>
      </p:sp>
      <p:grpSp>
        <p:nvGrpSpPr>
          <p:cNvPr id="4" name="Slide Elements" hidden="1"/>
          <p:cNvGrpSpPr/>
          <p:nvPr userDrawn="1"/>
        </p:nvGrpSpPr>
        <p:grpSpPr bwMode="gray">
          <a:xfrm>
            <a:off x="131613" y="6432273"/>
            <a:ext cx="9526956" cy="333805"/>
            <a:chOff x="119063" y="6304223"/>
            <a:chExt cx="8618537" cy="327160"/>
          </a:xfrm>
        </p:grpSpPr>
        <p:sp>
          <p:nvSpPr>
            <p:cNvPr id="13" name="4. Footnote"/>
            <p:cNvSpPr txBox="1">
              <a:spLocks noChangeArrowheads="1"/>
            </p:cNvSpPr>
            <p:nvPr/>
          </p:nvSpPr>
          <p:spPr bwMode="gray">
            <a:xfrm>
              <a:off x="119063" y="6304223"/>
              <a:ext cx="8618537"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816" dirty="0">
                  <a:solidFill>
                    <a:srgbClr val="808080"/>
                  </a:solidFill>
                  <a:latin typeface="Arial"/>
                </a:rPr>
                <a:t>1 Footnote</a:t>
              </a:r>
            </a:p>
          </p:txBody>
        </p:sp>
        <p:sp>
          <p:nvSpPr>
            <p:cNvPr id="14" name="5. Source"/>
            <p:cNvSpPr>
              <a:spLocks noChangeArrowheads="1"/>
            </p:cNvSpPr>
            <p:nvPr/>
          </p:nvSpPr>
          <p:spPr bwMode="gray">
            <a:xfrm>
              <a:off x="119063" y="6505836"/>
              <a:ext cx="7200000" cy="125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621975" indent="-621975" defTabSz="913526" fontAlgn="base">
                <a:spcBef>
                  <a:spcPct val="0"/>
                </a:spcBef>
                <a:spcAft>
                  <a:spcPct val="0"/>
                </a:spcAft>
                <a:tabLst>
                  <a:tab pos="625214" algn="l"/>
                </a:tabLst>
              </a:pPr>
              <a:r>
                <a:rPr lang="en-US" sz="816" dirty="0">
                  <a:solidFill>
                    <a:srgbClr val="808080"/>
                  </a:solidFill>
                </a:rPr>
                <a:t>SOURCE: Source</a:t>
              </a:r>
            </a:p>
          </p:txBody>
        </p:sp>
      </p:grpSp>
      <p:sp>
        <p:nvSpPr>
          <p:cNvPr id="3" name="Text Placeholder 2"/>
          <p:cNvSpPr>
            <a:spLocks noGrp="1"/>
          </p:cNvSpPr>
          <p:nvPr>
            <p:ph type="body" idx="1"/>
          </p:nvPr>
        </p:nvSpPr>
        <p:spPr bwMode="gray">
          <a:xfrm>
            <a:off x="1605669" y="1991016"/>
            <a:ext cx="4755582" cy="1099098"/>
          </a:xfrm>
          <a:prstGeom prst="rect">
            <a:avLst/>
          </a:prstGeom>
        </p:spPr>
        <p:txBody>
          <a:bodyPr vert="horz" lIns="0" tIns="0" rIns="0" bIns="0" rtlCol="0">
            <a:spAutoFit/>
          </a:bodyPr>
          <a:lstStyle/>
          <a:p>
            <a:pPr lvl="0" latinLnBrk="0"/>
            <a:r>
              <a:rPr lang="en-US" smtClean="0"/>
              <a:t>Click to edit Master text styles</a:t>
            </a:r>
          </a:p>
          <a:p>
            <a:pPr lvl="1" latinLnBrk="0"/>
            <a:r>
              <a:rPr lang="en-US" smtClean="0"/>
              <a:t>Second level</a:t>
            </a:r>
          </a:p>
          <a:p>
            <a:pPr lvl="2" latinLnBrk="0"/>
            <a:r>
              <a:rPr lang="en-US" smtClean="0"/>
              <a:t>Third level</a:t>
            </a:r>
          </a:p>
          <a:p>
            <a:pPr lvl="3" latinLnBrk="0"/>
            <a:r>
              <a:rPr lang="en-US" smtClean="0"/>
              <a:t>Fourth level</a:t>
            </a:r>
          </a:p>
          <a:p>
            <a:pPr lvl="4" latinLnBrk="0"/>
            <a:r>
              <a:rPr lang="en-US" smtClean="0"/>
              <a:t>Fifth level</a:t>
            </a:r>
            <a:endParaRPr lang="en-US" dirty="0"/>
          </a:p>
        </p:txBody>
      </p:sp>
      <p:grpSp>
        <p:nvGrpSpPr>
          <p:cNvPr id="15" name="ACET" hidden="1"/>
          <p:cNvGrpSpPr>
            <a:grpSpLocks/>
          </p:cNvGrpSpPr>
          <p:nvPr/>
        </p:nvGrpSpPr>
        <p:grpSpPr bwMode="gray">
          <a:xfrm>
            <a:off x="1605668" y="1270343"/>
            <a:ext cx="4713466" cy="531276"/>
            <a:chOff x="915" y="702"/>
            <a:chExt cx="2686" cy="328"/>
          </a:xfrm>
        </p:grpSpPr>
        <p:cxnSp>
          <p:nvCxnSpPr>
            <p:cNvPr id="16" name="AutoShape 249"/>
            <p:cNvCxnSpPr>
              <a:cxnSpLocks noChangeShapeType="1"/>
              <a:stCxn id="18" idx="4"/>
              <a:endCxn id="18" idx="6"/>
            </p:cNvCxnSpPr>
            <p:nvPr/>
          </p:nvCxnSpPr>
          <p:spPr bwMode="gray">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gray">
            <a:xfrm>
              <a:off x="915" y="702"/>
              <a:ext cx="2686" cy="32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fontAlgn="base">
                <a:spcBef>
                  <a:spcPct val="0"/>
                </a:spcBef>
                <a:spcAft>
                  <a:spcPct val="0"/>
                </a:spcAft>
              </a:pPr>
              <a:r>
                <a:rPr lang="en-US" sz="1632" b="1" dirty="0">
                  <a:solidFill>
                    <a:srgbClr val="000000"/>
                  </a:solidFill>
                </a:rPr>
                <a:t>Title</a:t>
              </a:r>
            </a:p>
            <a:p>
              <a:pPr fontAlgn="base">
                <a:spcBef>
                  <a:spcPct val="0"/>
                </a:spcBef>
                <a:spcAft>
                  <a:spcPct val="0"/>
                </a:spcAft>
              </a:pPr>
              <a:r>
                <a:rPr lang="en-US" sz="1632" dirty="0">
                  <a:solidFill>
                    <a:srgbClr val="808080"/>
                  </a:solidFill>
                </a:rPr>
                <a:t>Unit of measure</a:t>
              </a:r>
            </a:p>
          </p:txBody>
        </p:sp>
      </p:grpSp>
      <p:grpSp>
        <p:nvGrpSpPr>
          <p:cNvPr id="17" name="McKSticker" hidden="1"/>
          <p:cNvGrpSpPr/>
          <p:nvPr/>
        </p:nvGrpSpPr>
        <p:grpSpPr bwMode="gray">
          <a:xfrm>
            <a:off x="9175616" y="291554"/>
            <a:ext cx="482953" cy="153247"/>
            <a:chOff x="8303873" y="285750"/>
            <a:chExt cx="436902" cy="150196"/>
          </a:xfrm>
        </p:grpSpPr>
        <p:sp>
          <p:nvSpPr>
            <p:cNvPr id="20" name="StickerRectangle"/>
            <p:cNvSpPr>
              <a:spLocks noChangeArrowheads="1"/>
            </p:cNvSpPr>
            <p:nvPr/>
          </p:nvSpPr>
          <p:spPr bwMode="gray">
            <a:xfrm>
              <a:off x="8303873" y="285750"/>
              <a:ext cx="436902" cy="15019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3526" fontAlgn="base">
                <a:spcBef>
                  <a:spcPct val="0"/>
                </a:spcBef>
                <a:spcAft>
                  <a:spcPct val="0"/>
                </a:spcAft>
                <a:buClr>
                  <a:srgbClr val="002960"/>
                </a:buClr>
              </a:pPr>
              <a:r>
                <a:rPr lang="en-US" sz="816" dirty="0">
                  <a:solidFill>
                    <a:srgbClr val="808080"/>
                  </a:solidFill>
                </a:rPr>
                <a:t>STICKER</a:t>
              </a:r>
            </a:p>
          </p:txBody>
        </p:sp>
        <p:cxnSp>
          <p:nvCxnSpPr>
            <p:cNvPr id="21" name="AutoShape 31"/>
            <p:cNvCxnSpPr>
              <a:cxnSpLocks noChangeShapeType="1"/>
              <a:stCxn id="20" idx="2"/>
              <a:endCxn id="20" idx="4"/>
            </p:cNvCxnSpPr>
            <p:nvPr/>
          </p:nvCxnSpPr>
          <p:spPr bwMode="gray">
            <a:xfrm>
              <a:off x="8303873" y="285750"/>
              <a:ext cx="0" cy="150196"/>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22" name="AutoShape 32"/>
            <p:cNvCxnSpPr>
              <a:cxnSpLocks noChangeShapeType="1"/>
              <a:stCxn id="20" idx="4"/>
              <a:endCxn id="20" idx="6"/>
            </p:cNvCxnSpPr>
            <p:nvPr/>
          </p:nvCxnSpPr>
          <p:spPr bwMode="gray">
            <a:xfrm>
              <a:off x="8303873" y="435946"/>
              <a:ext cx="436902"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sp>
        <p:nvSpPr>
          <p:cNvPr id="23" name="SlideBottomBar" hidden="1"/>
          <p:cNvSpPr/>
          <p:nvPr userDrawn="1"/>
        </p:nvSpPr>
        <p:spPr>
          <a:xfrm>
            <a:off x="9326890" y="6307690"/>
            <a:ext cx="50538" cy="126340"/>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632" dirty="0">
              <a:solidFill>
                <a:srgbClr val="000000"/>
              </a:solidFill>
            </a:endParaRPr>
          </a:p>
        </p:txBody>
      </p:sp>
      <p:grpSp>
        <p:nvGrpSpPr>
          <p:cNvPr id="26" name="LegendBoxes" hidden="1"/>
          <p:cNvGrpSpPr/>
          <p:nvPr userDrawn="1"/>
        </p:nvGrpSpPr>
        <p:grpSpPr bwMode="gray">
          <a:xfrm>
            <a:off x="8742675" y="285075"/>
            <a:ext cx="800145" cy="1017696"/>
            <a:chOff x="7835905" y="279400"/>
            <a:chExt cx="723849" cy="997436"/>
          </a:xfrm>
        </p:grpSpPr>
        <p:sp>
          <p:nvSpPr>
            <p:cNvPr id="27" name="RectangleLegend1"/>
            <p:cNvSpPr>
              <a:spLocks noChangeArrowheads="1"/>
            </p:cNvSpPr>
            <p:nvPr/>
          </p:nvSpPr>
          <p:spPr bwMode="gray">
            <a:xfrm>
              <a:off x="7835905" y="290513"/>
              <a:ext cx="165100" cy="160338"/>
            </a:xfrm>
            <a:prstGeom prst="rect">
              <a:avLst/>
            </a:prstGeom>
            <a:solidFill>
              <a:schemeClr val="accent1"/>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28" name="RectangleLegend2"/>
            <p:cNvSpPr>
              <a:spLocks noChangeArrowheads="1"/>
            </p:cNvSpPr>
            <p:nvPr/>
          </p:nvSpPr>
          <p:spPr bwMode="gray">
            <a:xfrm>
              <a:off x="7835905" y="560388"/>
              <a:ext cx="165100" cy="160338"/>
            </a:xfrm>
            <a:prstGeom prst="rect">
              <a:avLst/>
            </a:prstGeom>
            <a:solidFill>
              <a:schemeClr val="accent2"/>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29" name="RectangleLegend3"/>
            <p:cNvSpPr>
              <a:spLocks noChangeArrowheads="1"/>
            </p:cNvSpPr>
            <p:nvPr/>
          </p:nvSpPr>
          <p:spPr bwMode="gray">
            <a:xfrm>
              <a:off x="7835905" y="831851"/>
              <a:ext cx="165100" cy="160338"/>
            </a:xfrm>
            <a:prstGeom prst="rect">
              <a:avLst/>
            </a:prstGeom>
            <a:solidFill>
              <a:schemeClr val="accent3"/>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30" name="RectangleLegend4"/>
            <p:cNvSpPr>
              <a:spLocks noChangeArrowheads="1"/>
            </p:cNvSpPr>
            <p:nvPr/>
          </p:nvSpPr>
          <p:spPr bwMode="gray">
            <a:xfrm>
              <a:off x="7835905" y="1103313"/>
              <a:ext cx="165100" cy="160338"/>
            </a:xfrm>
            <a:prstGeom prst="rect">
              <a:avLst/>
            </a:prstGeom>
            <a:solidFill>
              <a:schemeClr val="accent4"/>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31" name="Legend1"/>
            <p:cNvSpPr>
              <a:spLocks noChangeArrowheads="1"/>
            </p:cNvSpPr>
            <p:nvPr/>
          </p:nvSpPr>
          <p:spPr bwMode="gray">
            <a:xfrm>
              <a:off x="8089905" y="279400"/>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32" name="Legend2"/>
            <p:cNvSpPr>
              <a:spLocks noChangeArrowheads="1"/>
            </p:cNvSpPr>
            <p:nvPr/>
          </p:nvSpPr>
          <p:spPr bwMode="gray">
            <a:xfrm>
              <a:off x="8089905" y="549275"/>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33" name="Legend3"/>
            <p:cNvSpPr>
              <a:spLocks noChangeArrowheads="1"/>
            </p:cNvSpPr>
            <p:nvPr/>
          </p:nvSpPr>
          <p:spPr bwMode="gray">
            <a:xfrm>
              <a:off x="8089905" y="820738"/>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34" name="Legend4"/>
            <p:cNvSpPr>
              <a:spLocks noChangeArrowheads="1"/>
            </p:cNvSpPr>
            <p:nvPr/>
          </p:nvSpPr>
          <p:spPr bwMode="gray">
            <a:xfrm>
              <a:off x="8089905" y="1092201"/>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grpSp>
      <p:grpSp>
        <p:nvGrpSpPr>
          <p:cNvPr id="35" name="LegendLines" hidden="1"/>
          <p:cNvGrpSpPr/>
          <p:nvPr userDrawn="1"/>
        </p:nvGrpSpPr>
        <p:grpSpPr bwMode="gray">
          <a:xfrm>
            <a:off x="8402422" y="285075"/>
            <a:ext cx="1140582" cy="745579"/>
            <a:chOff x="7540629" y="279400"/>
            <a:chExt cx="1031825" cy="730736"/>
          </a:xfrm>
        </p:grpSpPr>
        <p:sp>
          <p:nvSpPr>
            <p:cNvPr id="36" name="LineLegend1"/>
            <p:cNvSpPr>
              <a:spLocks noChangeShapeType="1"/>
            </p:cNvSpPr>
            <p:nvPr/>
          </p:nvSpPr>
          <p:spPr bwMode="gray">
            <a:xfrm>
              <a:off x="7540629" y="369888"/>
              <a:ext cx="457200"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632" dirty="0">
                <a:solidFill>
                  <a:srgbClr val="000000"/>
                </a:solidFill>
              </a:endParaRPr>
            </a:p>
          </p:txBody>
        </p:sp>
        <p:sp>
          <p:nvSpPr>
            <p:cNvPr id="37" name="LineLegend2"/>
            <p:cNvSpPr>
              <a:spLocks noChangeShapeType="1"/>
            </p:cNvSpPr>
            <p:nvPr/>
          </p:nvSpPr>
          <p:spPr bwMode="gray">
            <a:xfrm>
              <a:off x="7540629" y="638175"/>
              <a:ext cx="457200"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632" dirty="0">
                <a:solidFill>
                  <a:srgbClr val="000000"/>
                </a:solidFill>
              </a:endParaRPr>
            </a:p>
          </p:txBody>
        </p:sp>
        <p:sp>
          <p:nvSpPr>
            <p:cNvPr id="38" name="LineLegend3"/>
            <p:cNvSpPr>
              <a:spLocks noChangeShapeType="1"/>
            </p:cNvSpPr>
            <p:nvPr/>
          </p:nvSpPr>
          <p:spPr bwMode="gray">
            <a:xfrm>
              <a:off x="7540629" y="915988"/>
              <a:ext cx="457200"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632" dirty="0">
                <a:solidFill>
                  <a:srgbClr val="000000"/>
                </a:solidFill>
              </a:endParaRPr>
            </a:p>
          </p:txBody>
        </p:sp>
        <p:sp>
          <p:nvSpPr>
            <p:cNvPr id="39" name="Legend1"/>
            <p:cNvSpPr>
              <a:spLocks noChangeArrowheads="1"/>
            </p:cNvSpPr>
            <p:nvPr/>
          </p:nvSpPr>
          <p:spPr bwMode="gray">
            <a:xfrm>
              <a:off x="8102604" y="279400"/>
              <a:ext cx="469850"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40" name="Legend2"/>
            <p:cNvSpPr>
              <a:spLocks noChangeArrowheads="1"/>
            </p:cNvSpPr>
            <p:nvPr/>
          </p:nvSpPr>
          <p:spPr bwMode="gray">
            <a:xfrm>
              <a:off x="8102604" y="546100"/>
              <a:ext cx="469850"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41" name="Legend3"/>
            <p:cNvSpPr>
              <a:spLocks noChangeArrowheads="1"/>
            </p:cNvSpPr>
            <p:nvPr/>
          </p:nvSpPr>
          <p:spPr bwMode="gray">
            <a:xfrm>
              <a:off x="8102604" y="825501"/>
              <a:ext cx="469850"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grpSp>
      <p:grpSp>
        <p:nvGrpSpPr>
          <p:cNvPr id="42" name="LegendMoons" hidden="1"/>
          <p:cNvGrpSpPr/>
          <p:nvPr userDrawn="1"/>
        </p:nvGrpSpPr>
        <p:grpSpPr bwMode="gray">
          <a:xfrm>
            <a:off x="8668972" y="255920"/>
            <a:ext cx="873848" cy="1333054"/>
            <a:chOff x="7769225" y="250825"/>
            <a:chExt cx="790524" cy="1306516"/>
          </a:xfrm>
        </p:grpSpPr>
        <p:grpSp>
          <p:nvGrpSpPr>
            <p:cNvPr id="43" name="MoonLegend1"/>
            <p:cNvGrpSpPr>
              <a:grpSpLocks noChangeAspect="1"/>
            </p:cNvGrpSpPr>
            <p:nvPr>
              <p:custDataLst>
                <p:tags r:id="rId12"/>
              </p:custDataLst>
            </p:nvPr>
          </p:nvGrpSpPr>
          <p:grpSpPr bwMode="gray">
            <a:xfrm>
              <a:off x="7769225" y="250825"/>
              <a:ext cx="209550" cy="209551"/>
              <a:chOff x="4533" y="183"/>
              <a:chExt cx="144" cy="144"/>
            </a:xfrm>
          </p:grpSpPr>
          <p:sp>
            <p:nvSpPr>
              <p:cNvPr id="61" name="Oval 38"/>
              <p:cNvSpPr>
                <a:spLocks noChangeAspect="1" noChangeArrowheads="1"/>
              </p:cNvSpPr>
              <p:nvPr>
                <p:custDataLst>
                  <p:tags r:id="rId25"/>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62" name="Arc 39"/>
              <p:cNvSpPr>
                <a:spLocks noChangeAspect="1"/>
              </p:cNvSpPr>
              <p:nvPr>
                <p:custDataLst>
                  <p:tags r:id="rId26"/>
                </p:custDataLst>
              </p:nvPr>
            </p:nvSpPr>
            <p:spPr bwMode="gray">
              <a:xfrm>
                <a:off x="4533" y="183"/>
                <a:ext cx="144" cy="144"/>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4" name="MoonLegend2"/>
            <p:cNvGrpSpPr>
              <a:grpSpLocks noChangeAspect="1"/>
            </p:cNvGrpSpPr>
            <p:nvPr>
              <p:custDataLst>
                <p:tags r:id="rId13"/>
              </p:custDataLst>
            </p:nvPr>
          </p:nvGrpSpPr>
          <p:grpSpPr bwMode="gray">
            <a:xfrm>
              <a:off x="7769225" y="525066"/>
              <a:ext cx="209550" cy="209551"/>
              <a:chOff x="1694" y="2044"/>
              <a:chExt cx="160" cy="160"/>
            </a:xfrm>
          </p:grpSpPr>
          <p:sp>
            <p:nvSpPr>
              <p:cNvPr id="59" name="Oval 41"/>
              <p:cNvSpPr>
                <a:spLocks noChangeAspect="1" noChangeArrowheads="1"/>
              </p:cNvSpPr>
              <p:nvPr>
                <p:custDataLst>
                  <p:tags r:id="rId23"/>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60" name="Arc 42"/>
              <p:cNvSpPr>
                <a:spLocks noChangeAspect="1"/>
              </p:cNvSpPr>
              <p:nvPr>
                <p:custDataLst>
                  <p:tags r:id="rId24"/>
                </p:custDataLst>
              </p:nvPr>
            </p:nvSpPr>
            <p:spPr bwMode="gray">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5" name="MoonLegend4"/>
            <p:cNvGrpSpPr>
              <a:grpSpLocks noChangeAspect="1"/>
            </p:cNvGrpSpPr>
            <p:nvPr>
              <p:custDataLst>
                <p:tags r:id="rId14"/>
              </p:custDataLst>
            </p:nvPr>
          </p:nvGrpSpPr>
          <p:grpSpPr bwMode="gray">
            <a:xfrm>
              <a:off x="7769225" y="1073548"/>
              <a:ext cx="209550" cy="209551"/>
              <a:chOff x="4495" y="1198"/>
              <a:chExt cx="160" cy="160"/>
            </a:xfrm>
          </p:grpSpPr>
          <p:sp>
            <p:nvSpPr>
              <p:cNvPr id="57" name="Oval 47"/>
              <p:cNvSpPr>
                <a:spLocks noChangeAspect="1" noChangeArrowheads="1"/>
              </p:cNvSpPr>
              <p:nvPr>
                <p:custDataLst>
                  <p:tags r:id="rId21"/>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58" name="Arc 48"/>
              <p:cNvSpPr>
                <a:spLocks noChangeAspect="1"/>
              </p:cNvSpPr>
              <p:nvPr>
                <p:custDataLst>
                  <p:tags r:id="rId22"/>
                </p:custDataLst>
              </p:nvPr>
            </p:nvSpPr>
            <p:spPr bwMode="gray">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6" name="MoonLegend5"/>
            <p:cNvGrpSpPr>
              <a:grpSpLocks noChangeAspect="1"/>
            </p:cNvGrpSpPr>
            <p:nvPr>
              <p:custDataLst>
                <p:tags r:id="rId15"/>
              </p:custDataLst>
            </p:nvPr>
          </p:nvGrpSpPr>
          <p:grpSpPr bwMode="gray">
            <a:xfrm>
              <a:off x="7769225" y="1347790"/>
              <a:ext cx="209550" cy="209551"/>
              <a:chOff x="4495" y="1440"/>
              <a:chExt cx="160" cy="160"/>
            </a:xfrm>
          </p:grpSpPr>
          <p:sp>
            <p:nvSpPr>
              <p:cNvPr id="55" name="Oval 50"/>
              <p:cNvSpPr>
                <a:spLocks noChangeAspect="1" noChangeArrowheads="1"/>
              </p:cNvSpPr>
              <p:nvPr>
                <p:custDataLst>
                  <p:tags r:id="rId19"/>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56" name="Oval 51"/>
              <p:cNvSpPr>
                <a:spLocks noChangeAspect="1" noChangeArrowheads="1"/>
              </p:cNvSpPr>
              <p:nvPr>
                <p:custDataLst>
                  <p:tags r:id="rId20"/>
                </p:custDataLst>
              </p:nvPr>
            </p:nvSpPr>
            <p:spPr bwMode="gray">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grpSp>
          <p:nvGrpSpPr>
            <p:cNvPr id="47" name="MoonLegend3"/>
            <p:cNvGrpSpPr>
              <a:grpSpLocks noChangeAspect="1"/>
            </p:cNvGrpSpPr>
            <p:nvPr>
              <p:custDataLst>
                <p:tags r:id="rId16"/>
              </p:custDataLst>
            </p:nvPr>
          </p:nvGrpSpPr>
          <p:grpSpPr bwMode="gray">
            <a:xfrm>
              <a:off x="7769225" y="799307"/>
              <a:ext cx="209550" cy="209551"/>
              <a:chOff x="4495" y="1198"/>
              <a:chExt cx="160" cy="160"/>
            </a:xfrm>
          </p:grpSpPr>
          <p:sp>
            <p:nvSpPr>
              <p:cNvPr id="53" name="Oval 47"/>
              <p:cNvSpPr>
                <a:spLocks noChangeAspect="1" noChangeArrowheads="1"/>
              </p:cNvSpPr>
              <p:nvPr>
                <p:custDataLst>
                  <p:tags r:id="rId17"/>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sp>
            <p:nvSpPr>
              <p:cNvPr id="54" name="Arc 48"/>
              <p:cNvSpPr>
                <a:spLocks noChangeAspect="1"/>
              </p:cNvSpPr>
              <p:nvPr>
                <p:custDataLst>
                  <p:tags r:id="rId18"/>
                </p:custDataLst>
              </p:nvPr>
            </p:nvSpPr>
            <p:spPr bwMode="gray">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632" dirty="0">
                  <a:solidFill>
                    <a:srgbClr val="000000"/>
                  </a:solidFill>
                </a:endParaRPr>
              </a:p>
            </p:txBody>
          </p:sp>
        </p:grpSp>
        <p:sp>
          <p:nvSpPr>
            <p:cNvPr id="48" name="Legend1"/>
            <p:cNvSpPr>
              <a:spLocks noChangeArrowheads="1"/>
            </p:cNvSpPr>
            <p:nvPr/>
          </p:nvSpPr>
          <p:spPr bwMode="gray">
            <a:xfrm>
              <a:off x="8089900" y="263525"/>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49" name="Legend2"/>
            <p:cNvSpPr>
              <a:spLocks noChangeArrowheads="1"/>
            </p:cNvSpPr>
            <p:nvPr/>
          </p:nvSpPr>
          <p:spPr bwMode="gray">
            <a:xfrm>
              <a:off x="8089900" y="538163"/>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50" name="Legend3"/>
            <p:cNvSpPr>
              <a:spLocks noChangeArrowheads="1"/>
            </p:cNvSpPr>
            <p:nvPr/>
          </p:nvSpPr>
          <p:spPr bwMode="gray">
            <a:xfrm>
              <a:off x="8089900" y="812802"/>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51" name="Legend4"/>
            <p:cNvSpPr>
              <a:spLocks noChangeArrowheads="1"/>
            </p:cNvSpPr>
            <p:nvPr/>
          </p:nvSpPr>
          <p:spPr bwMode="gray">
            <a:xfrm>
              <a:off x="8089900" y="1084265"/>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sp>
          <p:nvSpPr>
            <p:cNvPr id="52" name="Legend5"/>
            <p:cNvSpPr>
              <a:spLocks noChangeArrowheads="1"/>
            </p:cNvSpPr>
            <p:nvPr/>
          </p:nvSpPr>
          <p:spPr bwMode="gray">
            <a:xfrm>
              <a:off x="8089900" y="1360490"/>
              <a:ext cx="469849" cy="18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fontAlgn="base">
                <a:spcBef>
                  <a:spcPct val="0"/>
                </a:spcBef>
                <a:spcAft>
                  <a:spcPct val="0"/>
                </a:spcAft>
                <a:buClr>
                  <a:srgbClr val="002960"/>
                </a:buClr>
              </a:pPr>
              <a:r>
                <a:rPr lang="en-US" sz="1224" dirty="0">
                  <a:solidFill>
                    <a:srgbClr val="000000"/>
                  </a:solidFill>
                </a:rPr>
                <a:t>Legend</a:t>
              </a:r>
            </a:p>
          </p:txBody>
        </p:sp>
      </p:grpSp>
      <p:sp>
        <p:nvSpPr>
          <p:cNvPr id="5" name="Working Draft" hidden="1"/>
          <p:cNvSpPr txBox="1"/>
          <p:nvPr userDrawn="1"/>
        </p:nvSpPr>
        <p:spPr>
          <a:xfrm rot="5400000">
            <a:off x="8540011" y="2592537"/>
            <a:ext cx="2591592" cy="186526"/>
          </a:xfrm>
          <a:prstGeom prst="rect">
            <a:avLst/>
          </a:prstGeom>
          <a:noFill/>
        </p:spPr>
        <p:txBody>
          <a:bodyPr vert="horz" rtlCol="0">
            <a:spAutoFit/>
          </a:bodyPr>
          <a:lstStyle/>
          <a:p>
            <a:pPr fontAlgn="base">
              <a:spcBef>
                <a:spcPct val="0"/>
              </a:spcBef>
              <a:spcAft>
                <a:spcPct val="0"/>
              </a:spcAft>
            </a:pPr>
            <a:r>
              <a:rPr lang="en-US" sz="612" smtClean="0">
                <a:solidFill>
                  <a:srgbClr val="808080"/>
                </a:solidFill>
              </a:rPr>
              <a:t>Last Modified 28/04/2017 17:22 Central Asia Standard Time</a:t>
            </a:r>
            <a:endParaRPr lang="ru-RU" sz="612">
              <a:solidFill>
                <a:srgbClr val="808080"/>
              </a:solidFill>
            </a:endParaRPr>
          </a:p>
        </p:txBody>
      </p:sp>
      <p:sp>
        <p:nvSpPr>
          <p:cNvPr id="7" name="Printed" hidden="1"/>
          <p:cNvSpPr txBox="1"/>
          <p:nvPr userDrawn="1"/>
        </p:nvSpPr>
        <p:spPr>
          <a:xfrm rot="5400000">
            <a:off x="9187909" y="4489136"/>
            <a:ext cx="1295796" cy="280718"/>
          </a:xfrm>
          <a:prstGeom prst="rect">
            <a:avLst/>
          </a:prstGeom>
          <a:noFill/>
        </p:spPr>
        <p:txBody>
          <a:bodyPr vert="horz" rtlCol="0">
            <a:spAutoFit/>
          </a:bodyPr>
          <a:lstStyle/>
          <a:p>
            <a:pPr fontAlgn="base">
              <a:spcBef>
                <a:spcPct val="0"/>
              </a:spcBef>
              <a:spcAft>
                <a:spcPct val="0"/>
              </a:spcAft>
            </a:pPr>
            <a:r>
              <a:rPr lang="en-US" sz="612" smtClean="0">
                <a:solidFill>
                  <a:srgbClr val="808080"/>
                </a:solidFill>
              </a:rPr>
              <a:t>Printed 4-сәу-17 14:11 Central Asia Standard Time</a:t>
            </a:r>
            <a:endParaRPr lang="ru-RU" sz="612">
              <a:solidFill>
                <a:srgbClr val="808080"/>
              </a:solidFill>
            </a:endParaRPr>
          </a:p>
        </p:txBody>
      </p:sp>
      <p:sp>
        <p:nvSpPr>
          <p:cNvPr id="63" name="Slide Number"/>
          <p:cNvSpPr txBox="1">
            <a:spLocks/>
          </p:cNvSpPr>
          <p:nvPr userDrawn="1"/>
        </p:nvSpPr>
        <p:spPr bwMode="auto">
          <a:xfrm>
            <a:off x="9557782" y="6608163"/>
            <a:ext cx="158697" cy="156966"/>
          </a:xfrm>
          <a:prstGeom prst="rect">
            <a:avLst/>
          </a:prstGeom>
        </p:spPr>
        <p:txBody>
          <a:bodyPr vert="horz" wrap="none" lIns="0" tIns="0" rIns="0" bIns="0" rtlCol="0" anchor="ctr">
            <a:spAutoFit/>
          </a:bodyPr>
          <a:lstStyle>
            <a:defPPr>
              <a:defRPr lang="en-US"/>
            </a:defPPr>
            <a:lvl1pPr algn="r" rtl="0" fontAlgn="base">
              <a:spcBef>
                <a:spcPct val="0"/>
              </a:spcBef>
              <a:spcAft>
                <a:spcPct val="0"/>
              </a:spcAft>
              <a:defRPr lang="en-US" sz="1000" kern="1200" baseline="0" smtClean="0">
                <a:solidFill>
                  <a:schemeClr val="tx1"/>
                </a:solidFill>
                <a:latin typeface="+mn-lt"/>
                <a:ea typeface="+mn-ea"/>
                <a:cs typeface="+mn-cs"/>
              </a:defRPr>
            </a:lvl1pPr>
            <a:lvl2pPr marL="457151" algn="l" rtl="0" fontAlgn="base">
              <a:spcBef>
                <a:spcPct val="0"/>
              </a:spcBef>
              <a:spcAft>
                <a:spcPct val="0"/>
              </a:spcAft>
              <a:defRPr sz="1600" kern="1200">
                <a:solidFill>
                  <a:schemeClr val="tx1"/>
                </a:solidFill>
                <a:latin typeface="Arial" charset="0"/>
                <a:ea typeface="+mn-ea"/>
                <a:cs typeface="+mn-cs"/>
              </a:defRPr>
            </a:lvl2pPr>
            <a:lvl3pPr marL="914303" algn="l" rtl="0" fontAlgn="base">
              <a:spcBef>
                <a:spcPct val="0"/>
              </a:spcBef>
              <a:spcAft>
                <a:spcPct val="0"/>
              </a:spcAft>
              <a:defRPr sz="1600" kern="1200">
                <a:solidFill>
                  <a:schemeClr val="tx1"/>
                </a:solidFill>
                <a:latin typeface="Arial" charset="0"/>
                <a:ea typeface="+mn-ea"/>
                <a:cs typeface="+mn-cs"/>
              </a:defRPr>
            </a:lvl3pPr>
            <a:lvl4pPr marL="1371454" algn="l" rtl="0" fontAlgn="base">
              <a:spcBef>
                <a:spcPct val="0"/>
              </a:spcBef>
              <a:spcAft>
                <a:spcPct val="0"/>
              </a:spcAft>
              <a:defRPr sz="1600" kern="1200">
                <a:solidFill>
                  <a:schemeClr val="tx1"/>
                </a:solidFill>
                <a:latin typeface="Arial" charset="0"/>
                <a:ea typeface="+mn-ea"/>
                <a:cs typeface="+mn-cs"/>
              </a:defRPr>
            </a:lvl4pPr>
            <a:lvl5pPr marL="1828607" algn="l" rtl="0" fontAlgn="base">
              <a:spcBef>
                <a:spcPct val="0"/>
              </a:spcBef>
              <a:spcAft>
                <a:spcPct val="0"/>
              </a:spcAft>
              <a:defRPr sz="1600" kern="1200">
                <a:solidFill>
                  <a:schemeClr val="tx1"/>
                </a:solidFill>
                <a:latin typeface="Arial" charset="0"/>
                <a:ea typeface="+mn-ea"/>
                <a:cs typeface="+mn-cs"/>
              </a:defRPr>
            </a:lvl5pPr>
            <a:lvl6pPr marL="2285758" algn="l" defTabSz="914303" rtl="0" eaLnBrk="1" latinLnBrk="0" hangingPunct="1">
              <a:defRPr sz="1600" kern="1200">
                <a:solidFill>
                  <a:schemeClr val="tx1"/>
                </a:solidFill>
                <a:latin typeface="Arial" charset="0"/>
                <a:ea typeface="+mn-ea"/>
                <a:cs typeface="+mn-cs"/>
              </a:defRPr>
            </a:lvl6pPr>
            <a:lvl7pPr marL="2742909" algn="l" defTabSz="914303" rtl="0" eaLnBrk="1" latinLnBrk="0" hangingPunct="1">
              <a:defRPr sz="1600" kern="1200">
                <a:solidFill>
                  <a:schemeClr val="tx1"/>
                </a:solidFill>
                <a:latin typeface="Arial" charset="0"/>
                <a:ea typeface="+mn-ea"/>
                <a:cs typeface="+mn-cs"/>
              </a:defRPr>
            </a:lvl7pPr>
            <a:lvl8pPr marL="3200061" algn="l" defTabSz="914303" rtl="0" eaLnBrk="1" latinLnBrk="0" hangingPunct="1">
              <a:defRPr sz="1600" kern="1200">
                <a:solidFill>
                  <a:schemeClr val="tx1"/>
                </a:solidFill>
                <a:latin typeface="Arial" charset="0"/>
                <a:ea typeface="+mn-ea"/>
                <a:cs typeface="+mn-cs"/>
              </a:defRPr>
            </a:lvl8pPr>
            <a:lvl9pPr marL="3657212" algn="l" defTabSz="914303" rtl="0" eaLnBrk="1" latinLnBrk="0" hangingPunct="1">
              <a:defRPr sz="1600" kern="1200">
                <a:solidFill>
                  <a:schemeClr val="tx1"/>
                </a:solidFill>
                <a:latin typeface="Arial" charset="0"/>
                <a:ea typeface="+mn-ea"/>
                <a:cs typeface="+mn-cs"/>
              </a:defRPr>
            </a:lvl9pPr>
          </a:lstStyle>
          <a:p>
            <a:fld id="{42C328C1-A84F-4A39-A664-DBA00541A8C6}" type="slidenum">
              <a:rPr sz="1020">
                <a:solidFill>
                  <a:srgbClr val="808080"/>
                </a:solidFill>
              </a:rPr>
              <a:pPr/>
              <a:t>‹#›</a:t>
            </a:fld>
            <a:endParaRPr sz="1020" dirty="0">
              <a:solidFill>
                <a:srgbClr val="808080"/>
              </a:solidFill>
            </a:endParaRPr>
          </a:p>
        </p:txBody>
      </p:sp>
    </p:spTree>
    <p:extLst>
      <p:ext uri="{BB962C8B-B14F-4D97-AF65-F5344CB8AC3E}">
        <p14:creationId xmlns:p14="http://schemas.microsoft.com/office/powerpoint/2010/main" val="24706977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Lst>
  <p:hf hdr="0" ftr="0" dt="0"/>
  <p:txStyles>
    <p:titleStyle>
      <a:lvl1pPr algn="l" defTabSz="913526" rtl="0" eaLnBrk="1" fontAlgn="base" hangingPunct="1">
        <a:spcBef>
          <a:spcPct val="0"/>
        </a:spcBef>
        <a:spcAft>
          <a:spcPct val="0"/>
        </a:spcAft>
        <a:tabLst>
          <a:tab pos="275353" algn="l"/>
        </a:tabLst>
        <a:defRPr sz="2041" b="0" baseline="0">
          <a:solidFill>
            <a:schemeClr val="tx2"/>
          </a:solidFill>
          <a:latin typeface="+mj-lt"/>
          <a:ea typeface="+mj-ea"/>
          <a:cs typeface="+mj-cs"/>
        </a:defRPr>
      </a:lvl1pPr>
      <a:lvl2pPr algn="l" defTabSz="913526" rtl="0" eaLnBrk="1" fontAlgn="base" hangingPunct="1">
        <a:spcBef>
          <a:spcPct val="0"/>
        </a:spcBef>
        <a:spcAft>
          <a:spcPct val="0"/>
        </a:spcAft>
        <a:defRPr sz="1939" b="1">
          <a:solidFill>
            <a:schemeClr val="tx2"/>
          </a:solidFill>
          <a:latin typeface="Arial" charset="0"/>
        </a:defRPr>
      </a:lvl2pPr>
      <a:lvl3pPr algn="l" defTabSz="913526" rtl="0" eaLnBrk="1" fontAlgn="base" hangingPunct="1">
        <a:spcBef>
          <a:spcPct val="0"/>
        </a:spcBef>
        <a:spcAft>
          <a:spcPct val="0"/>
        </a:spcAft>
        <a:defRPr sz="1939" b="1">
          <a:solidFill>
            <a:schemeClr val="tx2"/>
          </a:solidFill>
          <a:latin typeface="Arial" charset="0"/>
        </a:defRPr>
      </a:lvl3pPr>
      <a:lvl4pPr algn="l" defTabSz="913526" rtl="0" eaLnBrk="1" fontAlgn="base" hangingPunct="1">
        <a:spcBef>
          <a:spcPct val="0"/>
        </a:spcBef>
        <a:spcAft>
          <a:spcPct val="0"/>
        </a:spcAft>
        <a:defRPr sz="1939" b="1">
          <a:solidFill>
            <a:schemeClr val="tx2"/>
          </a:solidFill>
          <a:latin typeface="Arial" charset="0"/>
        </a:defRPr>
      </a:lvl4pPr>
      <a:lvl5pPr algn="l" defTabSz="913526" rtl="0" eaLnBrk="1" fontAlgn="base" hangingPunct="1">
        <a:spcBef>
          <a:spcPct val="0"/>
        </a:spcBef>
        <a:spcAft>
          <a:spcPct val="0"/>
        </a:spcAft>
        <a:defRPr sz="1939" b="1">
          <a:solidFill>
            <a:schemeClr val="tx2"/>
          </a:solidFill>
          <a:latin typeface="Arial" charset="0"/>
        </a:defRPr>
      </a:lvl5pPr>
      <a:lvl6pPr marL="466481" algn="l" defTabSz="913526" rtl="0" eaLnBrk="1" fontAlgn="base" hangingPunct="1">
        <a:spcBef>
          <a:spcPct val="0"/>
        </a:spcBef>
        <a:spcAft>
          <a:spcPct val="0"/>
        </a:spcAft>
        <a:defRPr sz="1939" b="1">
          <a:solidFill>
            <a:schemeClr val="tx2"/>
          </a:solidFill>
          <a:latin typeface="Arial" charset="0"/>
        </a:defRPr>
      </a:lvl6pPr>
      <a:lvl7pPr marL="932962" algn="l" defTabSz="913526" rtl="0" eaLnBrk="1" fontAlgn="base" hangingPunct="1">
        <a:spcBef>
          <a:spcPct val="0"/>
        </a:spcBef>
        <a:spcAft>
          <a:spcPct val="0"/>
        </a:spcAft>
        <a:defRPr sz="1939" b="1">
          <a:solidFill>
            <a:schemeClr val="tx2"/>
          </a:solidFill>
          <a:latin typeface="Arial" charset="0"/>
        </a:defRPr>
      </a:lvl7pPr>
      <a:lvl8pPr marL="1399443" algn="l" defTabSz="913526" rtl="0" eaLnBrk="1" fontAlgn="base" hangingPunct="1">
        <a:spcBef>
          <a:spcPct val="0"/>
        </a:spcBef>
        <a:spcAft>
          <a:spcPct val="0"/>
        </a:spcAft>
        <a:defRPr sz="1939" b="1">
          <a:solidFill>
            <a:schemeClr val="tx2"/>
          </a:solidFill>
          <a:latin typeface="Arial" charset="0"/>
        </a:defRPr>
      </a:lvl8pPr>
      <a:lvl9pPr marL="1865925" algn="l" defTabSz="913526" rtl="0" eaLnBrk="1" fontAlgn="base" hangingPunct="1">
        <a:spcBef>
          <a:spcPct val="0"/>
        </a:spcBef>
        <a:spcAft>
          <a:spcPct val="0"/>
        </a:spcAft>
        <a:defRPr sz="1939"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buSzPct val="100000"/>
        <a:defRPr sz="1428"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chemeClr val="tx2"/>
        </a:buClr>
        <a:buSzPct val="125000"/>
        <a:buFont typeface="Arial" charset="0"/>
        <a:buChar char="▪"/>
        <a:defRPr sz="1428" baseline="0">
          <a:solidFill>
            <a:schemeClr val="tx1"/>
          </a:solidFill>
          <a:latin typeface="+mn-lt"/>
        </a:defRPr>
      </a:lvl2pPr>
      <a:lvl3pPr marL="466481" indent="-267255" algn="l" defTabSz="913526" rtl="0" eaLnBrk="1" fontAlgn="base" hangingPunct="1">
        <a:spcBef>
          <a:spcPct val="0"/>
        </a:spcBef>
        <a:spcAft>
          <a:spcPct val="0"/>
        </a:spcAft>
        <a:buClr>
          <a:schemeClr val="tx2"/>
        </a:buClr>
        <a:buSzPct val="120000"/>
        <a:buFont typeface="Arial" charset="0"/>
        <a:buChar char="–"/>
        <a:defRPr sz="1428" baseline="0">
          <a:solidFill>
            <a:schemeClr val="tx1"/>
          </a:solidFill>
          <a:latin typeface="+mn-lt"/>
        </a:defRPr>
      </a:lvl3pPr>
      <a:lvl4pPr marL="626835" indent="-158733" algn="l" defTabSz="913526" rtl="0" eaLnBrk="1" fontAlgn="base" hangingPunct="1">
        <a:spcBef>
          <a:spcPct val="0"/>
        </a:spcBef>
        <a:spcAft>
          <a:spcPct val="0"/>
        </a:spcAft>
        <a:buClr>
          <a:schemeClr val="tx2"/>
        </a:buClr>
        <a:buSzPct val="120000"/>
        <a:buFont typeface="Arial" charset="0"/>
        <a:buChar char="▫"/>
        <a:defRPr sz="1428" baseline="0">
          <a:solidFill>
            <a:schemeClr val="tx1"/>
          </a:solidFill>
          <a:latin typeface="+mn-lt"/>
        </a:defRPr>
      </a:lvl4pPr>
      <a:lvl5pPr marL="765029" indent="-132818" algn="l" defTabSz="913526" rtl="0" eaLnBrk="1" fontAlgn="base" hangingPunct="1">
        <a:spcBef>
          <a:spcPct val="0"/>
        </a:spcBef>
        <a:spcAft>
          <a:spcPct val="0"/>
        </a:spcAft>
        <a:buClr>
          <a:schemeClr val="tx2"/>
        </a:buClr>
        <a:buSzPct val="89000"/>
        <a:buFont typeface="Arial" charset="0"/>
        <a:buChar char="-"/>
        <a:defRPr sz="1428"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9pPr>
    </p:bodyStyle>
    <p:otherStyle>
      <a:defPPr>
        <a:defRPr lang="en-US"/>
      </a:defPPr>
      <a:lvl1pPr marL="0" algn="l" defTabSz="932962" rtl="0" eaLnBrk="1" latinLnBrk="0" hangingPunct="1">
        <a:defRPr sz="1837" kern="1200">
          <a:solidFill>
            <a:schemeClr val="tx1"/>
          </a:solidFill>
          <a:latin typeface="+mn-lt"/>
          <a:ea typeface="+mn-ea"/>
          <a:cs typeface="+mn-cs"/>
        </a:defRPr>
      </a:lvl1pPr>
      <a:lvl2pPr marL="466481" algn="l" defTabSz="932962" rtl="0" eaLnBrk="1" latinLnBrk="0" hangingPunct="1">
        <a:defRPr sz="1837" kern="1200">
          <a:solidFill>
            <a:schemeClr val="tx1"/>
          </a:solidFill>
          <a:latin typeface="+mn-lt"/>
          <a:ea typeface="+mn-ea"/>
          <a:cs typeface="+mn-cs"/>
        </a:defRPr>
      </a:lvl2pPr>
      <a:lvl3pPr marL="932962" algn="l" defTabSz="932962" rtl="0" eaLnBrk="1" latinLnBrk="0" hangingPunct="1">
        <a:defRPr sz="1837" kern="1200">
          <a:solidFill>
            <a:schemeClr val="tx1"/>
          </a:solidFill>
          <a:latin typeface="+mn-lt"/>
          <a:ea typeface="+mn-ea"/>
          <a:cs typeface="+mn-cs"/>
        </a:defRPr>
      </a:lvl3pPr>
      <a:lvl4pPr marL="1399443" algn="l" defTabSz="932962" rtl="0" eaLnBrk="1" latinLnBrk="0" hangingPunct="1">
        <a:defRPr sz="1837" kern="1200">
          <a:solidFill>
            <a:schemeClr val="tx1"/>
          </a:solidFill>
          <a:latin typeface="+mn-lt"/>
          <a:ea typeface="+mn-ea"/>
          <a:cs typeface="+mn-cs"/>
        </a:defRPr>
      </a:lvl4pPr>
      <a:lvl5pPr marL="1865925" algn="l" defTabSz="932962" rtl="0" eaLnBrk="1" latinLnBrk="0" hangingPunct="1">
        <a:defRPr sz="1837" kern="1200">
          <a:solidFill>
            <a:schemeClr val="tx1"/>
          </a:solidFill>
          <a:latin typeface="+mn-lt"/>
          <a:ea typeface="+mn-ea"/>
          <a:cs typeface="+mn-cs"/>
        </a:defRPr>
      </a:lvl5pPr>
      <a:lvl6pPr marL="2332406" algn="l" defTabSz="932962" rtl="0" eaLnBrk="1" latinLnBrk="0" hangingPunct="1">
        <a:defRPr sz="1837" kern="1200">
          <a:solidFill>
            <a:schemeClr val="tx1"/>
          </a:solidFill>
          <a:latin typeface="+mn-lt"/>
          <a:ea typeface="+mn-ea"/>
          <a:cs typeface="+mn-cs"/>
        </a:defRPr>
      </a:lvl6pPr>
      <a:lvl7pPr marL="2798887" algn="l" defTabSz="932962" rtl="0" eaLnBrk="1" latinLnBrk="0" hangingPunct="1">
        <a:defRPr sz="1837" kern="1200">
          <a:solidFill>
            <a:schemeClr val="tx1"/>
          </a:solidFill>
          <a:latin typeface="+mn-lt"/>
          <a:ea typeface="+mn-ea"/>
          <a:cs typeface="+mn-cs"/>
        </a:defRPr>
      </a:lvl7pPr>
      <a:lvl8pPr marL="3265368" algn="l" defTabSz="932962" rtl="0" eaLnBrk="1" latinLnBrk="0" hangingPunct="1">
        <a:defRPr sz="1837" kern="1200">
          <a:solidFill>
            <a:schemeClr val="tx1"/>
          </a:solidFill>
          <a:latin typeface="+mn-lt"/>
          <a:ea typeface="+mn-ea"/>
          <a:cs typeface="+mn-cs"/>
        </a:defRPr>
      </a:lvl8pPr>
      <a:lvl9pPr marL="3731849" algn="l" defTabSz="932962" rtl="0" eaLnBrk="1" latinLnBrk="0" hangingPunct="1">
        <a:defRPr sz="1837"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tags" Target="../tags/tag66.xml"/><Relationship Id="rId7" Type="http://schemas.openxmlformats.org/officeDocument/2006/relationships/notesSlide" Target="../notesSlides/notesSlide8.xml"/><Relationship Id="rId2" Type="http://schemas.openxmlformats.org/officeDocument/2006/relationships/tags" Target="../tags/tag65.xml"/><Relationship Id="rId1" Type="http://schemas.openxmlformats.org/officeDocument/2006/relationships/vmlDrawing" Target="../drawings/vmlDrawing14.vml"/><Relationship Id="rId6" Type="http://schemas.openxmlformats.org/officeDocument/2006/relationships/slideLayout" Target="../slideLayouts/slideLayout2.xml"/><Relationship Id="rId5" Type="http://schemas.openxmlformats.org/officeDocument/2006/relationships/tags" Target="../tags/tag68.xml"/><Relationship Id="rId4" Type="http://schemas.openxmlformats.org/officeDocument/2006/relationships/tags" Target="../tags/tag67.xml"/><Relationship Id="rId9" Type="http://schemas.openxmlformats.org/officeDocument/2006/relationships/image" Target="../media/image7.e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tags" Target="../tags/tag70.xml"/><Relationship Id="rId7" Type="http://schemas.openxmlformats.org/officeDocument/2006/relationships/notesSlide" Target="../notesSlides/notesSlide9.xml"/><Relationship Id="rId2" Type="http://schemas.openxmlformats.org/officeDocument/2006/relationships/tags" Target="../tags/tag69.xml"/><Relationship Id="rId1" Type="http://schemas.openxmlformats.org/officeDocument/2006/relationships/vmlDrawing" Target="../drawings/vmlDrawing15.vml"/><Relationship Id="rId6" Type="http://schemas.openxmlformats.org/officeDocument/2006/relationships/slideLayout" Target="../slideLayouts/slideLayout2.xml"/><Relationship Id="rId5" Type="http://schemas.openxmlformats.org/officeDocument/2006/relationships/tags" Target="../tags/tag72.xml"/><Relationship Id="rId4" Type="http://schemas.openxmlformats.org/officeDocument/2006/relationships/tags" Target="../tags/tag71.xml"/><Relationship Id="rId9" Type="http://schemas.openxmlformats.org/officeDocument/2006/relationships/image" Target="../media/image7.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74.xml"/><Relationship Id="rId7" Type="http://schemas.openxmlformats.org/officeDocument/2006/relationships/oleObject" Target="../embeddings/oleObject16.bin"/><Relationship Id="rId2" Type="http://schemas.openxmlformats.org/officeDocument/2006/relationships/tags" Target="../tags/tag73.xml"/><Relationship Id="rId1" Type="http://schemas.openxmlformats.org/officeDocument/2006/relationships/vmlDrawing" Target="../drawings/vmlDrawing16.vml"/><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7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красная полоса" descr="Красная полоса"/>
          <p:cNvSpPr/>
          <p:nvPr/>
        </p:nvSpPr>
        <p:spPr>
          <a:xfrm>
            <a:off x="2580" y="0"/>
            <a:ext cx="9903420" cy="1415144"/>
          </a:xfrm>
          <a:prstGeom prst="rect">
            <a:avLst/>
          </a:prstGeom>
          <a:solidFill>
            <a:srgbClr val="188A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dirty="0"/>
          </a:p>
        </p:txBody>
      </p:sp>
      <p:sp>
        <p:nvSpPr>
          <p:cNvPr id="4" name="Прямоугольник 3"/>
          <p:cNvSpPr/>
          <p:nvPr/>
        </p:nvSpPr>
        <p:spPr>
          <a:xfrm>
            <a:off x="1" y="4071939"/>
            <a:ext cx="7855148" cy="714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dirty="0">
              <a:solidFill>
                <a:srgbClr val="CCECFF"/>
              </a:solidFill>
            </a:endParaRPr>
          </a:p>
        </p:txBody>
      </p:sp>
      <p:sp>
        <p:nvSpPr>
          <p:cNvPr id="15364" name="Заголовок 1"/>
          <p:cNvSpPr>
            <a:spLocks noGrp="1"/>
          </p:cNvSpPr>
          <p:nvPr>
            <p:ph type="ctrTitle"/>
          </p:nvPr>
        </p:nvSpPr>
        <p:spPr>
          <a:xfrm>
            <a:off x="1" y="2113280"/>
            <a:ext cx="9905999" cy="2688002"/>
          </a:xfrm>
        </p:spPr>
        <p:txBody>
          <a:bodyPr>
            <a:normAutofit fontScale="90000"/>
          </a:bodyPr>
          <a:lstStyle/>
          <a:p>
            <a:r>
              <a:rPr lang="ru-RU" sz="3200" b="1" dirty="0" smtClean="0">
                <a:solidFill>
                  <a:srgbClr val="00B0F0"/>
                </a:solidFill>
              </a:rPr>
              <a:t/>
            </a:r>
            <a:br>
              <a:rPr lang="ru-RU" sz="3200" b="1" dirty="0" smtClean="0">
                <a:solidFill>
                  <a:srgbClr val="00B0F0"/>
                </a:solidFill>
              </a:rPr>
            </a:br>
            <a:r>
              <a:rPr lang="ru-RU" sz="3200" b="1" dirty="0" smtClean="0">
                <a:solidFill>
                  <a:srgbClr val="00B0F0"/>
                </a:solidFill>
              </a:rPr>
              <a:t/>
            </a:r>
            <a:br>
              <a:rPr lang="ru-RU" sz="3200" b="1" dirty="0" smtClean="0">
                <a:solidFill>
                  <a:srgbClr val="00B0F0"/>
                </a:solidFill>
              </a:rPr>
            </a:br>
            <a:r>
              <a:rPr lang="ru-RU" sz="3200" b="1" dirty="0" smtClean="0">
                <a:solidFill>
                  <a:srgbClr val="00B0F0"/>
                </a:solidFill>
              </a:rPr>
              <a:t/>
            </a:r>
            <a:br>
              <a:rPr lang="ru-RU" sz="3200" b="1" dirty="0" smtClean="0">
                <a:solidFill>
                  <a:srgbClr val="00B0F0"/>
                </a:solidFill>
              </a:rPr>
            </a:br>
            <a:r>
              <a:rPr lang="ru-RU" sz="3200" b="1" i="1" dirty="0" smtClean="0">
                <a:solidFill>
                  <a:srgbClr val="0070C0"/>
                </a:solidFill>
                <a:latin typeface="Times New Roman" pitchFamily="18" charset="0"/>
                <a:cs typeface="Times New Roman" pitchFamily="18" charset="0"/>
              </a:rPr>
              <a:t>Санитарных правил "Санитарно-эпидемиологические требования к</a:t>
            </a:r>
            <a:r>
              <a:rPr lang="en-US" sz="3200" b="1" i="1" dirty="0" smtClean="0">
                <a:solidFill>
                  <a:srgbClr val="0070C0"/>
                </a:solidFill>
                <a:latin typeface="Times New Roman" pitchFamily="18" charset="0"/>
                <a:cs typeface="Times New Roman" pitchFamily="18" charset="0"/>
              </a:rPr>
              <a:t/>
            </a:r>
            <a:br>
              <a:rPr lang="en-US" sz="3200" b="1" i="1" dirty="0" smtClean="0">
                <a:solidFill>
                  <a:srgbClr val="0070C0"/>
                </a:solidFill>
                <a:latin typeface="Times New Roman" pitchFamily="18" charset="0"/>
                <a:cs typeface="Times New Roman" pitchFamily="18" charset="0"/>
              </a:rPr>
            </a:br>
            <a:r>
              <a:rPr lang="ru-RU" sz="3200" b="1" i="1" smtClean="0">
                <a:solidFill>
                  <a:srgbClr val="0070C0"/>
                </a:solidFill>
                <a:latin typeface="Times New Roman" pitchFamily="18" charset="0"/>
                <a:cs typeface="Times New Roman" pitchFamily="18" charset="0"/>
              </a:rPr>
              <a:t>детским </a:t>
            </a:r>
            <a:r>
              <a:rPr lang="ru-RU" sz="3200" b="1" i="1" dirty="0" smtClean="0">
                <a:solidFill>
                  <a:srgbClr val="0070C0"/>
                </a:solidFill>
                <a:latin typeface="Times New Roman" pitchFamily="18" charset="0"/>
                <a:cs typeface="Times New Roman" pitchFamily="18" charset="0"/>
              </a:rPr>
              <a:t>оздоровительным и санаторным объектам</a:t>
            </a:r>
            <a:br>
              <a:rPr lang="ru-RU" sz="3200" b="1" i="1" dirty="0" smtClean="0">
                <a:solidFill>
                  <a:srgbClr val="0070C0"/>
                </a:solidFill>
                <a:latin typeface="Times New Roman" pitchFamily="18" charset="0"/>
                <a:cs typeface="Times New Roman" pitchFamily="18" charset="0"/>
              </a:rPr>
            </a:br>
            <a:r>
              <a:rPr lang="ru-RU" sz="3200" b="1" i="1" dirty="0" smtClean="0">
                <a:solidFill>
                  <a:srgbClr val="0070C0"/>
                </a:solidFill>
                <a:latin typeface="Times New Roman" pitchFamily="18" charset="0"/>
                <a:cs typeface="Times New Roman" pitchFamily="18" charset="0"/>
              </a:rPr>
              <a:t>Приказ Министра здравоохранения Республики Казахстан от 3 апреля 2018 года № 146</a:t>
            </a:r>
            <a:r>
              <a:rPr lang="en-US" sz="3200" b="1" i="1" dirty="0" smtClean="0">
                <a:solidFill>
                  <a:srgbClr val="0070C0"/>
                </a:solidFill>
                <a:latin typeface="Times New Roman" pitchFamily="18" charset="0"/>
                <a:cs typeface="Times New Roman" pitchFamily="18" charset="0"/>
              </a:rPr>
              <a:t> </a:t>
            </a:r>
            <a:r>
              <a:rPr lang="ru-RU" sz="3200" b="1" i="1" dirty="0" smtClean="0">
                <a:solidFill>
                  <a:srgbClr val="0070C0"/>
                </a:solidFill>
                <a:latin typeface="Times New Roman" pitchFamily="18" charset="0"/>
                <a:cs typeface="Times New Roman" pitchFamily="18" charset="0"/>
              </a:rPr>
              <a:t>"</a:t>
            </a:r>
            <a:r>
              <a:rPr lang="ru-RU" sz="3600" b="1" dirty="0">
                <a:solidFill>
                  <a:srgbClr val="0070C0"/>
                </a:solidFill>
                <a:latin typeface="Times New Roman" pitchFamily="18" charset="0"/>
                <a:cs typeface="Times New Roman" pitchFamily="18" charset="0"/>
              </a:rPr>
              <a:t/>
            </a:r>
            <a:br>
              <a:rPr lang="ru-RU" sz="3600" b="1" dirty="0">
                <a:solidFill>
                  <a:srgbClr val="0070C0"/>
                </a:solidFill>
                <a:latin typeface="Times New Roman" pitchFamily="18" charset="0"/>
                <a:cs typeface="Times New Roman" pitchFamily="18" charset="0"/>
              </a:rPr>
            </a:br>
            <a:endParaRPr lang="ru-RU" altLang="ru-RU" sz="4000" b="1" dirty="0" smtClean="0">
              <a:solidFill>
                <a:srgbClr val="0070C0"/>
              </a:solidFill>
              <a:latin typeface="Times New Roman" pitchFamily="18" charset="0"/>
              <a:cs typeface="Times New Roman" pitchFamily="18" charset="0"/>
            </a:endParaRPr>
          </a:p>
        </p:txBody>
      </p:sp>
      <p:pic>
        <p:nvPicPr>
          <p:cNvPr id="15365" name="Рисунок 6"/>
          <p:cNvPicPr>
            <a:picLocks noChangeAspect="1"/>
          </p:cNvPicPr>
          <p:nvPr/>
        </p:nvPicPr>
        <p:blipFill>
          <a:blip r:embed="rId3">
            <a:extLst>
              <a:ext uri="{28A0092B-C50C-407E-A947-70E740481C1C}">
                <a14:useLocalDpi xmlns:a14="http://schemas.microsoft.com/office/drawing/2010/main" val="0"/>
              </a:ext>
            </a:extLst>
          </a:blip>
          <a:srcRect r="90469"/>
          <a:stretch>
            <a:fillRect/>
          </a:stretch>
        </p:blipFill>
        <p:spPr bwMode="auto">
          <a:xfrm>
            <a:off x="251524" y="151591"/>
            <a:ext cx="1160860" cy="97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Прямоугольник 6"/>
          <p:cNvSpPr>
            <a:spLocks noChangeArrowheads="1"/>
          </p:cNvSpPr>
          <p:nvPr/>
        </p:nvSpPr>
        <p:spPr bwMode="auto">
          <a:xfrm>
            <a:off x="1547812" y="400470"/>
            <a:ext cx="83581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800"/>
              </a:spcBef>
              <a:buSzPct val="100000"/>
              <a:buFont typeface="Arial" charset="0"/>
              <a:buChar char="▪"/>
              <a:defRPr sz="2400">
                <a:solidFill>
                  <a:srgbClr val="404040"/>
                </a:solidFill>
                <a:latin typeface="Franklin Gothic Medium" pitchFamily="34" charset="0"/>
              </a:defRPr>
            </a:lvl1pPr>
            <a:lvl2pPr marL="742950" indent="-285750">
              <a:lnSpc>
                <a:spcPct val="90000"/>
              </a:lnSpc>
              <a:spcBef>
                <a:spcPts val="600"/>
              </a:spcBef>
              <a:buSzPct val="100000"/>
              <a:buFont typeface="Arial" charset="0"/>
              <a:buChar char="▪"/>
              <a:defRPr sz="2200">
                <a:solidFill>
                  <a:srgbClr val="404040"/>
                </a:solidFill>
                <a:latin typeface="Franklin Gothic Medium" pitchFamily="34" charset="0"/>
              </a:defRPr>
            </a:lvl2pPr>
            <a:lvl3pPr marL="1143000" indent="-228600">
              <a:lnSpc>
                <a:spcPct val="90000"/>
              </a:lnSpc>
              <a:spcBef>
                <a:spcPts val="600"/>
              </a:spcBef>
              <a:buSzPct val="100000"/>
              <a:buFont typeface="Arial" charset="0"/>
              <a:buChar char="▪"/>
              <a:defRPr sz="2000">
                <a:solidFill>
                  <a:srgbClr val="404040"/>
                </a:solidFill>
                <a:latin typeface="Franklin Gothic Medium" pitchFamily="34" charset="0"/>
              </a:defRPr>
            </a:lvl3pPr>
            <a:lvl4pPr marL="1600200" indent="-228600">
              <a:lnSpc>
                <a:spcPct val="90000"/>
              </a:lnSpc>
              <a:spcBef>
                <a:spcPts val="600"/>
              </a:spcBef>
              <a:buSzPct val="100000"/>
              <a:buFont typeface="Arial" charset="0"/>
              <a:buChar char="▪"/>
              <a:defRPr>
                <a:solidFill>
                  <a:srgbClr val="404040"/>
                </a:solidFill>
                <a:latin typeface="Franklin Gothic Medium" pitchFamily="34" charset="0"/>
              </a:defRPr>
            </a:lvl4pPr>
            <a:lvl5pPr marL="2057400" indent="-228600">
              <a:lnSpc>
                <a:spcPct val="90000"/>
              </a:lnSpc>
              <a:spcBef>
                <a:spcPts val="600"/>
              </a:spcBef>
              <a:buSzPct val="100000"/>
              <a:buFont typeface="Arial" charset="0"/>
              <a:buChar char="▪"/>
              <a:defRPr sz="1600">
                <a:solidFill>
                  <a:srgbClr val="404040"/>
                </a:solidFill>
                <a:latin typeface="Franklin Gothic Medium" pitchFamily="34" charset="0"/>
              </a:defRPr>
            </a:lvl5pPr>
            <a:lvl6pPr marL="2514600" indent="-228600" eaLnBrk="0" fontAlgn="base" hangingPunct="0">
              <a:lnSpc>
                <a:spcPct val="90000"/>
              </a:lnSpc>
              <a:spcBef>
                <a:spcPts val="600"/>
              </a:spcBef>
              <a:spcAft>
                <a:spcPct val="0"/>
              </a:spcAft>
              <a:buSzPct val="100000"/>
              <a:buFont typeface="Arial" charset="0"/>
              <a:buChar char="▪"/>
              <a:defRPr sz="1600">
                <a:solidFill>
                  <a:srgbClr val="404040"/>
                </a:solidFill>
                <a:latin typeface="Franklin Gothic Medium" pitchFamily="34" charset="0"/>
              </a:defRPr>
            </a:lvl6pPr>
            <a:lvl7pPr marL="2971800" indent="-228600" eaLnBrk="0" fontAlgn="base" hangingPunct="0">
              <a:lnSpc>
                <a:spcPct val="90000"/>
              </a:lnSpc>
              <a:spcBef>
                <a:spcPts val="600"/>
              </a:spcBef>
              <a:spcAft>
                <a:spcPct val="0"/>
              </a:spcAft>
              <a:buSzPct val="100000"/>
              <a:buFont typeface="Arial" charset="0"/>
              <a:buChar char="▪"/>
              <a:defRPr sz="1600">
                <a:solidFill>
                  <a:srgbClr val="404040"/>
                </a:solidFill>
                <a:latin typeface="Franklin Gothic Medium" pitchFamily="34" charset="0"/>
              </a:defRPr>
            </a:lvl7pPr>
            <a:lvl8pPr marL="3429000" indent="-228600" eaLnBrk="0" fontAlgn="base" hangingPunct="0">
              <a:lnSpc>
                <a:spcPct val="90000"/>
              </a:lnSpc>
              <a:spcBef>
                <a:spcPts val="600"/>
              </a:spcBef>
              <a:spcAft>
                <a:spcPct val="0"/>
              </a:spcAft>
              <a:buSzPct val="100000"/>
              <a:buFont typeface="Arial" charset="0"/>
              <a:buChar char="▪"/>
              <a:defRPr sz="1600">
                <a:solidFill>
                  <a:srgbClr val="404040"/>
                </a:solidFill>
                <a:latin typeface="Franklin Gothic Medium" pitchFamily="34" charset="0"/>
              </a:defRPr>
            </a:lvl8pPr>
            <a:lvl9pPr marL="3886200" indent="-228600" eaLnBrk="0" fontAlgn="base" hangingPunct="0">
              <a:lnSpc>
                <a:spcPct val="90000"/>
              </a:lnSpc>
              <a:spcBef>
                <a:spcPts val="600"/>
              </a:spcBef>
              <a:spcAft>
                <a:spcPct val="0"/>
              </a:spcAft>
              <a:buSzPct val="100000"/>
              <a:buFont typeface="Arial" charset="0"/>
              <a:buChar char="▪"/>
              <a:defRPr sz="1600">
                <a:solidFill>
                  <a:srgbClr val="404040"/>
                </a:solidFill>
                <a:latin typeface="Franklin Gothic Medium" pitchFamily="34" charset="0"/>
              </a:defRPr>
            </a:lvl9pPr>
          </a:lstStyle>
          <a:p>
            <a:pPr algn="ctr" eaLnBrk="1" hangingPunct="1">
              <a:lnSpc>
                <a:spcPct val="100000"/>
              </a:lnSpc>
              <a:spcBef>
                <a:spcPct val="0"/>
              </a:spcBef>
              <a:buSzTx/>
              <a:buFontTx/>
              <a:buNone/>
            </a:pPr>
            <a:r>
              <a:rPr lang="ru-RU" altLang="ru-RU" sz="2200" b="1" dirty="0">
                <a:solidFill>
                  <a:schemeClr val="bg1"/>
                </a:solidFill>
                <a:latin typeface="Arial" charset="0"/>
              </a:rPr>
              <a:t>Министерство здравоохранения Республики Казахстан</a:t>
            </a:r>
          </a:p>
        </p:txBody>
      </p:sp>
      <p:sp>
        <p:nvSpPr>
          <p:cNvPr id="7" name="Заголовок 1"/>
          <p:cNvSpPr txBox="1">
            <a:spLocks/>
          </p:cNvSpPr>
          <p:nvPr/>
        </p:nvSpPr>
        <p:spPr>
          <a:xfrm>
            <a:off x="3479799" y="6414014"/>
            <a:ext cx="2735943" cy="310924"/>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altLang="ru-RU" sz="1400" b="1" dirty="0" smtClean="0">
                <a:solidFill>
                  <a:srgbClr val="0070C0"/>
                </a:solidFill>
                <a:latin typeface="Times New Roman" pitchFamily="18" charset="0"/>
                <a:cs typeface="Times New Roman" pitchFamily="18" charset="0"/>
              </a:rPr>
              <a:t>Петропавловск,  09 октября 2018 года</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906000" cy="833120"/>
          </a:xfrm>
          <a:prstGeom prst="rect">
            <a:avLst/>
          </a:prstGeom>
          <a:noFill/>
        </p:spPr>
        <p:style>
          <a:lnRef idx="1">
            <a:schemeClr val="accent1"/>
          </a:lnRef>
          <a:fillRef idx="2">
            <a:schemeClr val="accent1"/>
          </a:fillRef>
          <a:effectRef idx="1">
            <a:schemeClr val="accent1"/>
          </a:effectRef>
          <a:fontRef idx="minor">
            <a:schemeClr val="dk1"/>
          </a:fontRef>
        </p:style>
        <p:txBody>
          <a:bodyPr/>
          <a:lstStyle/>
          <a:p>
            <a:pPr algn="ctr"/>
            <a:r>
              <a:rPr lang="ru-RU" sz="2400" b="1" i="1" dirty="0" smtClean="0">
                <a:solidFill>
                  <a:srgbClr val="0070C0"/>
                </a:solidFill>
                <a:latin typeface="Times New Roman" pitchFamily="18" charset="0"/>
                <a:cs typeface="Times New Roman" pitchFamily="18" charset="0"/>
              </a:rPr>
              <a:t>Санитарно-эпидемиологические требования к ремонту и содержанию помещений объектов</a:t>
            </a:r>
            <a:endParaRPr lang="ru-RU" sz="2400" i="1" dirty="0">
              <a:solidFill>
                <a:srgbClr val="0070C0"/>
              </a:solidFill>
              <a:latin typeface="Times New Roman" pitchFamily="18" charset="0"/>
              <a:cs typeface="Times New Roman" pitchFamily="18" charset="0"/>
            </a:endParaRPr>
          </a:p>
        </p:txBody>
      </p:sp>
      <p:sp>
        <p:nvSpPr>
          <p:cNvPr id="5" name="Номер слайда 2"/>
          <p:cNvSpPr txBox="1">
            <a:spLocks/>
          </p:cNvSpPr>
          <p:nvPr/>
        </p:nvSpPr>
        <p:spPr>
          <a:xfrm>
            <a:off x="7463972" y="6590846"/>
            <a:ext cx="2311400" cy="365125"/>
          </a:xfrm>
          <a:prstGeom prst="rect">
            <a:avLst/>
          </a:prstGeom>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ru-RU" altLang="ru-RU" sz="1200" dirty="0">
                <a:solidFill>
                  <a:prstClr val="black">
                    <a:tint val="75000"/>
                  </a:prstClr>
                </a:solidFill>
              </a:rPr>
              <a:t>6</a:t>
            </a:r>
          </a:p>
        </p:txBody>
      </p:sp>
      <p:sp>
        <p:nvSpPr>
          <p:cNvPr id="2" name="Прямоугольник 1"/>
          <p:cNvSpPr/>
          <p:nvPr/>
        </p:nvSpPr>
        <p:spPr>
          <a:xfrm>
            <a:off x="0" y="822960"/>
            <a:ext cx="9906000" cy="6035040"/>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just">
              <a:buFont typeface="Arial" pitchFamily="34" charset="0"/>
              <a:buChar char="•"/>
            </a:pPr>
            <a:r>
              <a:rPr lang="ru-RU" sz="2000" b="1" dirty="0" smtClean="0">
                <a:solidFill>
                  <a:srgbClr val="0070C0"/>
                </a:solidFill>
                <a:latin typeface="Times New Roman" pitchFamily="18" charset="0"/>
                <a:cs typeface="Times New Roman" pitchFamily="18" charset="0"/>
              </a:rPr>
              <a:t> </a:t>
            </a:r>
            <a:r>
              <a:rPr lang="ru-RU" sz="2100" b="1" dirty="0" smtClean="0">
                <a:solidFill>
                  <a:srgbClr val="0070C0"/>
                </a:solidFill>
                <a:latin typeface="Times New Roman" pitchFamily="18" charset="0"/>
                <a:cs typeface="Times New Roman" pitchFamily="18" charset="0"/>
              </a:rPr>
              <a:t>Уборочный инвентарь (тазы, ведра, щетки, ветошь) маркируют и закрепляют за отдельными помещениями (санитарные узлы, медицинский пункт, производственные помещения пищеблока, обеденный зал, рекреации, учебные кабинеты, производственные мастерские), хранят в специально выделенных местах.</a:t>
            </a:r>
          </a:p>
          <a:p>
            <a:pPr>
              <a:buFont typeface="Arial" pitchFamily="34" charset="0"/>
              <a:buChar char="•"/>
            </a:pPr>
            <a:r>
              <a:rPr lang="ru-RU" sz="2100" b="1" dirty="0" smtClean="0">
                <a:solidFill>
                  <a:srgbClr val="0070C0"/>
                </a:solidFill>
                <a:latin typeface="Times New Roman" pitchFamily="18" charset="0"/>
                <a:cs typeface="Times New Roman" pitchFamily="18" charset="0"/>
              </a:rPr>
              <a:t> Уборочный инвентарь для санитарных узлов имеет сигнальную маркировку.</a:t>
            </a:r>
          </a:p>
          <a:p>
            <a:pPr algn="just">
              <a:buFont typeface="Arial" pitchFamily="34" charset="0"/>
              <a:buChar char="•"/>
            </a:pPr>
            <a:r>
              <a:rPr lang="ru-RU" sz="2100" b="1" dirty="0" smtClean="0">
                <a:solidFill>
                  <a:srgbClr val="0070C0"/>
                </a:solidFill>
                <a:latin typeface="Times New Roman" pitchFamily="18" charset="0"/>
                <a:cs typeface="Times New Roman" pitchFamily="18" charset="0"/>
              </a:rPr>
              <a:t> Мусоросборники устанавливаются в хозяйственной зоне, на площадке с водонепроницаемым покрытием, доступным для очистки и дезинфекции, огражденной с трех сторон, оборудуются плотно закрывающимися крышками.</a:t>
            </a:r>
          </a:p>
          <a:p>
            <a:pPr>
              <a:buFont typeface="Arial" pitchFamily="34" charset="0"/>
              <a:buChar char="•"/>
            </a:pPr>
            <a:r>
              <a:rPr lang="ru-RU" sz="2100" b="1" dirty="0" smtClean="0">
                <a:solidFill>
                  <a:srgbClr val="0070C0"/>
                </a:solidFill>
                <a:latin typeface="Times New Roman" pitchFamily="18" charset="0"/>
                <a:cs typeface="Times New Roman" pitchFamily="18" charset="0"/>
              </a:rPr>
              <a:t> Мусоросборники (контейнеры) очищаются, моются и дезинфицируются.  На территории объектов устанавливаются урны для сбора мусора.</a:t>
            </a:r>
          </a:p>
          <a:p>
            <a:pPr algn="just">
              <a:buFont typeface="Arial" pitchFamily="34" charset="0"/>
              <a:buChar char="•"/>
            </a:pPr>
            <a:r>
              <a:rPr lang="ru-RU" sz="2100" b="1" dirty="0" smtClean="0">
                <a:solidFill>
                  <a:srgbClr val="0070C0"/>
                </a:solidFill>
                <a:latin typeface="Times New Roman" pitchFamily="18" charset="0"/>
                <a:cs typeface="Times New Roman" pitchFamily="18" charset="0"/>
              </a:rPr>
              <a:t> Не допускается наличие насекомых, клещей, членистоногих и грызунов. На объектах  проводятся </a:t>
            </a:r>
            <a:r>
              <a:rPr lang="ru-RU" sz="2100" b="1" dirty="0" err="1" smtClean="0">
                <a:solidFill>
                  <a:srgbClr val="0070C0"/>
                </a:solidFill>
                <a:latin typeface="Times New Roman" pitchFamily="18" charset="0"/>
                <a:cs typeface="Times New Roman" pitchFamily="18" charset="0"/>
              </a:rPr>
              <a:t>дератизационные</a:t>
            </a:r>
            <a:r>
              <a:rPr lang="ru-RU" sz="2100" b="1" dirty="0" smtClean="0">
                <a:solidFill>
                  <a:srgbClr val="0070C0"/>
                </a:solidFill>
                <a:latin typeface="Times New Roman" pitchFamily="18" charset="0"/>
                <a:cs typeface="Times New Roman" pitchFamily="18" charset="0"/>
              </a:rPr>
              <a:t>, дезинсекционные мероприятия.</a:t>
            </a:r>
          </a:p>
          <a:p>
            <a:pPr algn="just">
              <a:buFont typeface="Arial" pitchFamily="34" charset="0"/>
              <a:buChar char="•"/>
            </a:pPr>
            <a:r>
              <a:rPr lang="ru-RU" sz="2100" b="1" dirty="0" smtClean="0">
                <a:solidFill>
                  <a:srgbClr val="0070C0"/>
                </a:solidFill>
                <a:latin typeface="Times New Roman" pitchFamily="18" charset="0"/>
                <a:cs typeface="Times New Roman" pitchFamily="18" charset="0"/>
              </a:rPr>
              <a:t>Объекты общественного питания, розничной торговли, оздоровительного и </a:t>
            </a:r>
            <a:r>
              <a:rPr lang="ru-RU" sz="2100" b="1" dirty="0" err="1" smtClean="0">
                <a:solidFill>
                  <a:srgbClr val="0070C0"/>
                </a:solidFill>
                <a:latin typeface="Times New Roman" pitchFamily="18" charset="0"/>
                <a:cs typeface="Times New Roman" pitchFamily="18" charset="0"/>
              </a:rPr>
              <a:t>досугового</a:t>
            </a:r>
            <a:r>
              <a:rPr lang="ru-RU" sz="2100" b="1" dirty="0" smtClean="0">
                <a:solidFill>
                  <a:srgbClr val="0070C0"/>
                </a:solidFill>
                <a:latin typeface="Times New Roman" pitchFamily="18" charset="0"/>
                <a:cs typeface="Times New Roman" pitchFamily="18" charset="0"/>
              </a:rPr>
              <a:t> назначения, бытового обслуживания, места проживания отдыхающих, находящиеся на территории объекта, соответствуют требованиям санитарных правил, гигиенических нормативов согласно пункту 6 статьи 144 и статьи 145 Кодекса.</a:t>
            </a:r>
            <a:endParaRPr lang="ru-RU" sz="21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16566279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9906000" cy="914399"/>
          </a:xfrm>
          <a:prstGeom prst="rect">
            <a:avLst/>
          </a:prstGeom>
          <a:noFill/>
        </p:spPr>
        <p:style>
          <a:lnRef idx="1">
            <a:schemeClr val="accent1"/>
          </a:lnRef>
          <a:fillRef idx="2">
            <a:schemeClr val="accent1"/>
          </a:fillRef>
          <a:effectRef idx="1">
            <a:schemeClr val="accent1"/>
          </a:effectRef>
          <a:fontRef idx="minor">
            <a:schemeClr val="dk1"/>
          </a:fontRef>
        </p:style>
        <p:txBody>
          <a:bodyPr>
            <a:noAutofit/>
          </a:bodyPr>
          <a:lstStyle/>
          <a:p>
            <a:pPr algn="ctr"/>
            <a:r>
              <a:rPr lang="ru-RU" sz="2800" b="1" i="1" dirty="0" smtClean="0">
                <a:solidFill>
                  <a:srgbClr val="0070C0"/>
                </a:solidFill>
                <a:latin typeface="Times New Roman" pitchFamily="18" charset="0"/>
                <a:cs typeface="Times New Roman" pitchFamily="18" charset="0"/>
              </a:rPr>
              <a:t>Санитарно-эпидемиологические требования к условиям проживания</a:t>
            </a:r>
            <a:endParaRPr lang="ru-RU" sz="3200" i="1" dirty="0">
              <a:solidFill>
                <a:srgbClr val="0070C0"/>
              </a:solidFill>
              <a:latin typeface="Times New Roman" pitchFamily="18" charset="0"/>
              <a:cs typeface="Times New Roman" pitchFamily="18" charset="0"/>
            </a:endParaRPr>
          </a:p>
        </p:txBody>
      </p:sp>
      <p:sp>
        <p:nvSpPr>
          <p:cNvPr id="4" name="Прямоугольник 3"/>
          <p:cNvSpPr/>
          <p:nvPr/>
        </p:nvSpPr>
        <p:spPr>
          <a:xfrm>
            <a:off x="0" y="894080"/>
            <a:ext cx="9906000" cy="5632311"/>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just">
              <a:buFont typeface="Arial" pitchFamily="34" charset="0"/>
              <a:buChar char="•"/>
            </a:pPr>
            <a:r>
              <a:rPr lang="ru-RU" b="1" dirty="0" smtClean="0">
                <a:solidFill>
                  <a:srgbClr val="0070C0"/>
                </a:solidFill>
                <a:latin typeface="Times New Roman" pitchFamily="18" charset="0"/>
                <a:cs typeface="Times New Roman" pitchFamily="18" charset="0"/>
              </a:rPr>
              <a:t> </a:t>
            </a:r>
            <a:r>
              <a:rPr lang="ru-RU" sz="2000" b="1" dirty="0" smtClean="0">
                <a:solidFill>
                  <a:srgbClr val="0070C0"/>
                </a:solidFill>
                <a:latin typeface="Times New Roman" pitchFamily="18" charset="0"/>
                <a:cs typeface="Times New Roman" pitchFamily="18" charset="0"/>
              </a:rPr>
              <a:t>Дети обеспечиваются мебелью в соответствии с </a:t>
            </a:r>
            <a:r>
              <a:rPr lang="ru-RU" sz="2000" b="1" dirty="0" err="1" smtClean="0">
                <a:solidFill>
                  <a:srgbClr val="0070C0"/>
                </a:solidFill>
                <a:latin typeface="Times New Roman" pitchFamily="18" charset="0"/>
                <a:cs typeface="Times New Roman" pitchFamily="18" charset="0"/>
              </a:rPr>
              <a:t>росто-возрастными</a:t>
            </a:r>
            <a:r>
              <a:rPr lang="ru-RU" sz="2000" b="1" dirty="0" smtClean="0">
                <a:solidFill>
                  <a:srgbClr val="0070C0"/>
                </a:solidFill>
                <a:latin typeface="Times New Roman" pitchFamily="18" charset="0"/>
                <a:cs typeface="Times New Roman" pitchFamily="18" charset="0"/>
              </a:rPr>
              <a:t> особенностями согласно требованиям санитарных правил, гигиенических нормативов согласно пункту 6 статьи 144 и статьи 145 Кодекса.</a:t>
            </a:r>
          </a:p>
          <a:p>
            <a:pPr algn="just">
              <a:buFont typeface="Arial" pitchFamily="34" charset="0"/>
              <a:buChar char="•"/>
            </a:pPr>
            <a:r>
              <a:rPr lang="ru-RU" sz="2000" b="1" dirty="0" smtClean="0">
                <a:solidFill>
                  <a:srgbClr val="0070C0"/>
                </a:solidFill>
                <a:latin typeface="Times New Roman" pitchFamily="18" charset="0"/>
                <a:cs typeface="Times New Roman" pitchFamily="18" charset="0"/>
              </a:rPr>
              <a:t> Мебель, мягкий, твердый инвентарь, оборудование, санитарно-технические приборы находятся в исправном состоянии и используются по назначению. Дефекты в отделке помещений и поломки оборудования, мебели подлежат ремонту или замене. </a:t>
            </a:r>
          </a:p>
          <a:p>
            <a:pPr algn="just">
              <a:buFont typeface="Arial" pitchFamily="34" charset="0"/>
              <a:buChar char="•"/>
            </a:pPr>
            <a:r>
              <a:rPr lang="ru-RU" sz="2000" b="1" dirty="0" smtClean="0">
                <a:solidFill>
                  <a:srgbClr val="0070C0"/>
                </a:solidFill>
                <a:latin typeface="Times New Roman" pitchFamily="18" charset="0"/>
                <a:cs typeface="Times New Roman" pitchFamily="18" charset="0"/>
              </a:rPr>
              <a:t> Спальные помещения ДОО оборудуются одно или двухъярусными кроватями с ограждаемым твердым ложем, прикроватными тумбочками, шкафами для одежды.</a:t>
            </a:r>
          </a:p>
          <a:p>
            <a:pPr algn="just">
              <a:buFont typeface="Arial" pitchFamily="34" charset="0"/>
              <a:buChar char="•"/>
            </a:pPr>
            <a:r>
              <a:rPr lang="ru-RU" sz="2000" b="1" dirty="0" smtClean="0">
                <a:solidFill>
                  <a:srgbClr val="0070C0"/>
                </a:solidFill>
                <a:latin typeface="Times New Roman" pitchFamily="18" charset="0"/>
                <a:cs typeface="Times New Roman" pitchFamily="18" charset="0"/>
              </a:rPr>
              <a:t> Спальные помещения и жилые комнаты санаториев оборудуют кроватями, прикроватными  тумбочками, шкафами для одежды. </a:t>
            </a:r>
          </a:p>
          <a:p>
            <a:pPr algn="just">
              <a:buFont typeface="Arial" pitchFamily="34" charset="0"/>
              <a:buChar char="•"/>
            </a:pPr>
            <a:r>
              <a:rPr lang="ru-RU" sz="2000" b="1" dirty="0" smtClean="0">
                <a:solidFill>
                  <a:srgbClr val="0070C0"/>
                </a:solidFill>
                <a:latin typeface="Times New Roman" pitchFamily="18" charset="0"/>
                <a:cs typeface="Times New Roman" pitchFamily="18" charset="0"/>
              </a:rPr>
              <a:t> Купание детей проводится не реже 1 раза в 7 календарных дней. </a:t>
            </a:r>
          </a:p>
          <a:p>
            <a:pPr algn="just">
              <a:buFont typeface="Arial" pitchFamily="34" charset="0"/>
              <a:buChar char="•"/>
            </a:pPr>
            <a:r>
              <a:rPr lang="ru-RU" sz="2000" b="1" dirty="0" smtClean="0">
                <a:solidFill>
                  <a:srgbClr val="0070C0"/>
                </a:solidFill>
                <a:latin typeface="Times New Roman" pitchFamily="18" charset="0"/>
                <a:cs typeface="Times New Roman" pitchFamily="18" charset="0"/>
              </a:rPr>
              <a:t> Предусматривается наличие комплектов постельного белья на 1 спальное место (не менее</a:t>
            </a:r>
          </a:p>
          <a:p>
            <a:pPr algn="just"/>
            <a:r>
              <a:rPr lang="ru-RU" sz="2000" b="1" dirty="0" smtClean="0">
                <a:solidFill>
                  <a:srgbClr val="0070C0"/>
                </a:solidFill>
                <a:latin typeface="Times New Roman" pitchFamily="18" charset="0"/>
                <a:cs typeface="Times New Roman" pitchFamily="18" charset="0"/>
              </a:rPr>
              <a:t>трех). </a:t>
            </a:r>
          </a:p>
          <a:p>
            <a:pPr algn="just">
              <a:buFont typeface="Arial" pitchFamily="34" charset="0"/>
              <a:buChar char="•"/>
            </a:pPr>
            <a:r>
              <a:rPr lang="ru-RU" sz="2000" b="1" dirty="0" smtClean="0">
                <a:solidFill>
                  <a:srgbClr val="0070C0"/>
                </a:solidFill>
                <a:latin typeface="Times New Roman" pitchFamily="18" charset="0"/>
                <a:cs typeface="Times New Roman" pitchFamily="18" charset="0"/>
              </a:rPr>
              <a:t> Смена постельного белья, полотенец проводится по мере загрязнения, но не реже одного раза в семь календарных дней и после выбытия проживающих.</a:t>
            </a:r>
          </a:p>
          <a:p>
            <a:pPr algn="just">
              <a:buFont typeface="Arial" pitchFamily="34" charset="0"/>
              <a:buChar char="•"/>
            </a:pPr>
            <a:r>
              <a:rPr lang="ru-RU" sz="2000" b="1" dirty="0" smtClean="0">
                <a:solidFill>
                  <a:srgbClr val="0070C0"/>
                </a:solidFill>
                <a:latin typeface="Times New Roman" pitchFamily="18" charset="0"/>
                <a:cs typeface="Times New Roman" pitchFamily="18" charset="0"/>
              </a:rPr>
              <a:t> Грязное белье доставляется в прачечную в мешках (клеенчатых или матерчатых).</a:t>
            </a:r>
            <a:endParaRPr lang="ru-RU" sz="20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439588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1056640"/>
            <a:ext cx="9906000" cy="6063198"/>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just">
              <a:buFont typeface="Arial" pitchFamily="34" charset="0"/>
              <a:buChar char="•"/>
            </a:pPr>
            <a:r>
              <a:rPr lang="en-US" sz="2400" b="1" dirty="0" smtClean="0">
                <a:solidFill>
                  <a:srgbClr val="0070C0"/>
                </a:solidFill>
                <a:latin typeface="Times New Roman" pitchFamily="18" charset="0"/>
                <a:cs typeface="Times New Roman" pitchFamily="18" charset="0"/>
              </a:rPr>
              <a:t> </a:t>
            </a:r>
            <a:r>
              <a:rPr lang="ru-RU" sz="2600" b="1" dirty="0" smtClean="0">
                <a:solidFill>
                  <a:srgbClr val="0070C0"/>
                </a:solidFill>
                <a:latin typeface="Times New Roman" pitchFamily="18" charset="0"/>
                <a:cs typeface="Times New Roman" pitchFamily="18" charset="0"/>
              </a:rPr>
              <a:t>В прачечной соблюдается поточность технологического процесса с исключением встречных потоков чистого и грязного белья. </a:t>
            </a:r>
          </a:p>
          <a:p>
            <a:pPr algn="just">
              <a:buFont typeface="Arial" pitchFamily="34" charset="0"/>
              <a:buChar char="•"/>
            </a:pPr>
            <a:r>
              <a:rPr lang="ru-RU" sz="2600" b="1" dirty="0" smtClean="0">
                <a:solidFill>
                  <a:srgbClr val="0070C0"/>
                </a:solidFill>
                <a:latin typeface="Times New Roman" pitchFamily="18" charset="0"/>
                <a:cs typeface="Times New Roman" pitchFamily="18" charset="0"/>
              </a:rPr>
              <a:t> Не менее одного раза в год постельные принадлежности подвергаются камерной дезинфекции. </a:t>
            </a:r>
          </a:p>
          <a:p>
            <a:pPr algn="just">
              <a:buFont typeface="Arial" pitchFamily="34" charset="0"/>
              <a:buChar char="•"/>
            </a:pPr>
            <a:r>
              <a:rPr lang="ru-RU" sz="2600" b="1" dirty="0" smtClean="0">
                <a:solidFill>
                  <a:srgbClr val="0070C0"/>
                </a:solidFill>
                <a:latin typeface="Times New Roman" pitchFamily="18" charset="0"/>
                <a:cs typeface="Times New Roman" pitchFamily="18" charset="0"/>
              </a:rPr>
              <a:t> Стирка белья осуществляется в прачечной объекта. При отсутствии прачечной стирка белья проводится централизованно в других прачечных. </a:t>
            </a:r>
          </a:p>
          <a:p>
            <a:pPr algn="just">
              <a:buFont typeface="Arial" pitchFamily="34" charset="0"/>
              <a:buChar char="•"/>
            </a:pPr>
            <a:r>
              <a:rPr lang="ru-RU" sz="2600" b="1" dirty="0" smtClean="0">
                <a:solidFill>
                  <a:srgbClr val="0070C0"/>
                </a:solidFill>
                <a:latin typeface="Times New Roman" pitchFamily="18" charset="0"/>
                <a:cs typeface="Times New Roman" pitchFamily="18" charset="0"/>
              </a:rPr>
              <a:t> Белье заболевших инфекционным заболеванием перед стиркой подвергается дезинфекции в маркированных ваннах.</a:t>
            </a:r>
          </a:p>
          <a:p>
            <a:pPr algn="just">
              <a:buFont typeface="Arial" pitchFamily="34" charset="0"/>
              <a:buChar char="•"/>
            </a:pPr>
            <a:r>
              <a:rPr lang="ru-RU" sz="2600" b="1" dirty="0" smtClean="0">
                <a:solidFill>
                  <a:srgbClr val="0070C0"/>
                </a:solidFill>
                <a:latin typeface="Times New Roman" pitchFamily="18" charset="0"/>
                <a:cs typeface="Times New Roman" pitchFamily="18" charset="0"/>
              </a:rPr>
              <a:t> Приобретенная продукция (посуда, постельное белье, парфюмерно-косметическая продукция, игрушки, мебель) сопровождаются документами, подтверждающими их качество и безопасность.</a:t>
            </a:r>
          </a:p>
          <a:p>
            <a:pPr algn="just"/>
            <a:endParaRPr lang="ru-RU" sz="2400" b="1" dirty="0">
              <a:solidFill>
                <a:srgbClr val="0070C0"/>
              </a:solidFill>
              <a:latin typeface="Times New Roman" pitchFamily="18" charset="0"/>
              <a:cs typeface="Times New Roman" pitchFamily="18" charset="0"/>
            </a:endParaRPr>
          </a:p>
        </p:txBody>
      </p:sp>
      <p:sp>
        <p:nvSpPr>
          <p:cNvPr id="4" name="Заголовок 2"/>
          <p:cNvSpPr>
            <a:spLocks noGrp="1"/>
          </p:cNvSpPr>
          <p:nvPr>
            <p:ph type="title"/>
          </p:nvPr>
        </p:nvSpPr>
        <p:spPr>
          <a:xfrm>
            <a:off x="0" y="1"/>
            <a:ext cx="9906000" cy="1056640"/>
          </a:xfrm>
          <a:prstGeom prst="rect">
            <a:avLst/>
          </a:prstGeom>
          <a:noFill/>
        </p:spPr>
        <p:style>
          <a:lnRef idx="1">
            <a:schemeClr val="accent1"/>
          </a:lnRef>
          <a:fillRef idx="2">
            <a:schemeClr val="accent1"/>
          </a:fillRef>
          <a:effectRef idx="1">
            <a:schemeClr val="accent1"/>
          </a:effectRef>
          <a:fontRef idx="minor">
            <a:schemeClr val="dk1"/>
          </a:fontRef>
        </p:style>
        <p:txBody>
          <a:bodyPr>
            <a:noAutofit/>
          </a:bodyPr>
          <a:lstStyle/>
          <a:p>
            <a:pPr algn="ctr"/>
            <a:r>
              <a:rPr lang="ru-RU" sz="3200" b="1" i="1" dirty="0" smtClean="0">
                <a:solidFill>
                  <a:srgbClr val="0070C0"/>
                </a:solidFill>
                <a:latin typeface="Times New Roman" pitchFamily="18" charset="0"/>
                <a:cs typeface="Times New Roman" pitchFamily="18" charset="0"/>
              </a:rPr>
              <a:t>Санитарно-эпидемиологические требования к условиям проживания</a:t>
            </a:r>
            <a:endParaRPr lang="ru-RU" sz="3200" i="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5315521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906000" cy="833120"/>
          </a:xfrm>
          <a:prstGeom prst="rect">
            <a:avLst/>
          </a:prstGeom>
          <a:noFill/>
        </p:spPr>
        <p:style>
          <a:lnRef idx="1">
            <a:schemeClr val="accent1"/>
          </a:lnRef>
          <a:fillRef idx="2">
            <a:schemeClr val="accent1"/>
          </a:fillRef>
          <a:effectRef idx="1">
            <a:schemeClr val="accent1"/>
          </a:effectRef>
          <a:fontRef idx="minor">
            <a:schemeClr val="dk1"/>
          </a:fontRef>
        </p:style>
        <p:txBody>
          <a:bodyPr/>
          <a:lstStyle/>
          <a:p>
            <a:pPr algn="ctr"/>
            <a:r>
              <a:rPr lang="ru-RU" sz="2400" b="1" i="1" dirty="0" smtClean="0">
                <a:solidFill>
                  <a:srgbClr val="0070C0"/>
                </a:solidFill>
                <a:latin typeface="Times New Roman" pitchFamily="18" charset="0"/>
                <a:cs typeface="Times New Roman" pitchFamily="18" charset="0"/>
              </a:rPr>
              <a:t>Санитарно-эпидемиологические требования к условиям питания на объектах</a:t>
            </a:r>
            <a:endParaRPr lang="ru-RU" sz="2800" b="1" i="1" dirty="0">
              <a:solidFill>
                <a:srgbClr val="0070C0"/>
              </a:solidFill>
              <a:latin typeface="Times New Roman" pitchFamily="18" charset="0"/>
              <a:cs typeface="Times New Roman" pitchFamily="18" charset="0"/>
            </a:endParaRPr>
          </a:p>
        </p:txBody>
      </p:sp>
      <p:cxnSp>
        <p:nvCxnSpPr>
          <p:cNvPr id="19" name="Line 11"/>
          <p:cNvCxnSpPr>
            <a:cxnSpLocks noChangeShapeType="1"/>
          </p:cNvCxnSpPr>
          <p:nvPr/>
        </p:nvCxnSpPr>
        <p:spPr bwMode="auto">
          <a:xfrm>
            <a:off x="6096556" y="3041430"/>
            <a:ext cx="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 name="Line 12"/>
          <p:cNvCxnSpPr>
            <a:cxnSpLocks noChangeShapeType="1"/>
          </p:cNvCxnSpPr>
          <p:nvPr/>
        </p:nvCxnSpPr>
        <p:spPr bwMode="auto">
          <a:xfrm>
            <a:off x="3582318" y="1265847"/>
            <a:ext cx="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1" name="Line 13"/>
          <p:cNvCxnSpPr>
            <a:cxnSpLocks noChangeShapeType="1"/>
          </p:cNvCxnSpPr>
          <p:nvPr/>
        </p:nvCxnSpPr>
        <p:spPr bwMode="auto">
          <a:xfrm>
            <a:off x="3582318" y="1265847"/>
            <a:ext cx="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Line 14"/>
          <p:cNvCxnSpPr>
            <a:cxnSpLocks noChangeShapeType="1"/>
          </p:cNvCxnSpPr>
          <p:nvPr/>
        </p:nvCxnSpPr>
        <p:spPr bwMode="auto">
          <a:xfrm>
            <a:off x="3721215" y="1265847"/>
            <a:ext cx="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2" name="Line 24"/>
          <p:cNvCxnSpPr>
            <a:cxnSpLocks noChangeShapeType="1"/>
          </p:cNvCxnSpPr>
          <p:nvPr/>
        </p:nvCxnSpPr>
        <p:spPr bwMode="auto">
          <a:xfrm>
            <a:off x="5260154" y="1163589"/>
            <a:ext cx="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0" name="AutoShape 32"/>
          <p:cNvCxnSpPr>
            <a:cxnSpLocks noChangeShapeType="1"/>
          </p:cNvCxnSpPr>
          <p:nvPr/>
        </p:nvCxnSpPr>
        <p:spPr bwMode="auto">
          <a:xfrm>
            <a:off x="3726247" y="1364725"/>
            <a:ext cx="1006" cy="84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1" name="AutoShape 33"/>
          <p:cNvCxnSpPr>
            <a:cxnSpLocks noChangeShapeType="1"/>
          </p:cNvCxnSpPr>
          <p:nvPr/>
        </p:nvCxnSpPr>
        <p:spPr bwMode="auto">
          <a:xfrm>
            <a:off x="3726247" y="1364725"/>
            <a:ext cx="1006" cy="84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7" name="AutoShape 39"/>
          <p:cNvCxnSpPr>
            <a:cxnSpLocks noChangeShapeType="1"/>
          </p:cNvCxnSpPr>
          <p:nvPr/>
        </p:nvCxnSpPr>
        <p:spPr bwMode="auto">
          <a:xfrm>
            <a:off x="6102596" y="4984346"/>
            <a:ext cx="1006" cy="845"/>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sp>
        <p:nvSpPr>
          <p:cNvPr id="48" name="Номер слайда 2"/>
          <p:cNvSpPr txBox="1">
            <a:spLocks/>
          </p:cNvSpPr>
          <p:nvPr/>
        </p:nvSpPr>
        <p:spPr>
          <a:xfrm>
            <a:off x="7508008" y="6675188"/>
            <a:ext cx="2311400" cy="365125"/>
          </a:xfrm>
          <a:prstGeom prst="rect">
            <a:avLst/>
          </a:prstGeom>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ru-RU" altLang="ru-RU" sz="1200" dirty="0">
                <a:solidFill>
                  <a:prstClr val="black">
                    <a:tint val="75000"/>
                  </a:prstClr>
                </a:solidFill>
              </a:rPr>
              <a:t>7</a:t>
            </a:r>
          </a:p>
        </p:txBody>
      </p:sp>
      <p:sp>
        <p:nvSpPr>
          <p:cNvPr id="5" name="Прямоугольник 4"/>
          <p:cNvSpPr/>
          <p:nvPr/>
        </p:nvSpPr>
        <p:spPr>
          <a:xfrm>
            <a:off x="0" y="843280"/>
            <a:ext cx="9906000" cy="6014720"/>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just">
              <a:buFont typeface="Arial" pitchFamily="34" charset="0"/>
              <a:buChar char="•"/>
            </a:pPr>
            <a:r>
              <a:rPr lang="ru-RU" sz="1600" b="1" dirty="0" smtClean="0">
                <a:solidFill>
                  <a:srgbClr val="0070C0"/>
                </a:solidFill>
                <a:latin typeface="Times New Roman" pitchFamily="18" charset="0"/>
                <a:cs typeface="Times New Roman" pitchFamily="18" charset="0"/>
              </a:rPr>
              <a:t> </a:t>
            </a:r>
            <a:r>
              <a:rPr lang="ru-RU" sz="1700" b="1" dirty="0" smtClean="0">
                <a:solidFill>
                  <a:srgbClr val="0070C0"/>
                </a:solidFill>
                <a:latin typeface="Times New Roman" pitchFamily="18" charset="0"/>
                <a:cs typeface="Times New Roman" pitchFamily="18" charset="0"/>
              </a:rPr>
              <a:t>К пищеблокам объектов в части, не противоречащей требованиям настоящих Санитарных правил, применяются требования санитарных правил к объектам общественного питания согласно пункту 6 статьи 144 и статьи 145 Кодекса.</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На пищеблоке объектов предусматривается последовательность технологических процессов, исключаются встречные потоки сырой и готовой продукции, сырых полуфабрикатов и готовой продукции, использованной и чистой посуды. </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На объектах составляется перспективное сезонное (лето – осень, зима – весна) двухнедельное меню, утвержденное руководителем объекта. </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При составлении меню учитывается ассортимент отечественной продукции, производимой в регионе. В рационе питания детей предусматривают пищевую продукцию, обогащенную витаминно-минеральным комплексом. </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Фактический рацион питания соответствует утвержденному перспективному меню. При отсутствии необходимых продуктов производится замена на продукты в соответствии с таблицей замены продуктов, указанной в таблице 1 приложения 3 к настоящим Санитарным правилам. </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Хранение скоропортящейся пищевой продукции осуществляется в низкотемпературных холодильных оборудованиях, и (или) в холодильных камерах, и (или) холодильниках. Для контроля температуры устанавливают термометры. Использование ртутных термометров не допускается.</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Ежедневно составляется и вывешивается меню-раскладка, в которой указывают число детей, получающих питание, перечень блюд на каждый прием пищи с указанием массы порции готовых блюд в граммах в зависимости от возраста, а также расход продуктов (в весе "брутто")</a:t>
            </a:r>
          </a:p>
          <a:p>
            <a:pPr algn="just"/>
            <a:r>
              <a:rPr lang="ru-RU" sz="1700" b="1" dirty="0" smtClean="0">
                <a:solidFill>
                  <a:srgbClr val="0070C0"/>
                </a:solidFill>
                <a:latin typeface="Times New Roman" pitchFamily="18" charset="0"/>
                <a:cs typeface="Times New Roman" pitchFamily="18" charset="0"/>
              </a:rPr>
              <a:t>по каждому блюду.</a:t>
            </a:r>
            <a:endParaRPr lang="ru-RU" sz="17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38634286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Object 21" hidden="1"/>
          <p:cNvGraphicFramePr>
            <a:graphicFrameLocks/>
          </p:cNvGraphicFramePr>
          <p:nvPr>
            <p:custDataLst>
              <p:tags r:id="rId3"/>
            </p:custDataLst>
            <p:extLst/>
          </p:nvPr>
        </p:nvGraphicFramePr>
        <p:xfrm>
          <a:off x="381270" y="1"/>
          <a:ext cx="161974" cy="161974"/>
        </p:xfrm>
        <a:graphic>
          <a:graphicData uri="http://schemas.openxmlformats.org/presentationml/2006/ole">
            <mc:AlternateContent xmlns:mc="http://schemas.openxmlformats.org/markup-compatibility/2006">
              <mc:Choice xmlns:v="urn:schemas-microsoft-com:vml" Requires="v">
                <p:oleObj spid="_x0000_s17817" name="think-cell Slide" r:id="rId8" imgW="360" imgH="360" progId="">
                  <p:embed/>
                </p:oleObj>
              </mc:Choice>
              <mc:Fallback>
                <p:oleObj name="think-cell Slide" r:id="rId8" imgW="360" imgH="360" progId="">
                  <p:embed/>
                  <p:pic>
                    <p:nvPicPr>
                      <p:cNvPr id="0" name="Picture 408"/>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270" y="1"/>
                        <a:ext cx="16197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Rectangle 17"/>
          <p:cNvSpPr>
            <a:spLocks noChangeArrowheads="1"/>
          </p:cNvSpPr>
          <p:nvPr>
            <p:custDataLst>
              <p:tags r:id="rId4"/>
            </p:custDataLst>
          </p:nvPr>
        </p:nvSpPr>
        <p:spPr bwMode="gray">
          <a:xfrm>
            <a:off x="5036546" y="1977006"/>
            <a:ext cx="3854040" cy="192211"/>
          </a:xfrm>
          <a:prstGeom prst="rect">
            <a:avLst/>
          </a:prstGeom>
          <a:noFill/>
          <a:ln w="9525">
            <a:noFill/>
            <a:miter lim="800000"/>
            <a:headEnd/>
            <a:tailEnd/>
          </a:ln>
          <a:effectLst/>
        </p:spPr>
        <p:txBody>
          <a:bodyPr wrap="square" lIns="0" tIns="0" rIns="0" bIns="0">
            <a:spAutoFit/>
          </a:bodyPr>
          <a:lstStyle/>
          <a:p>
            <a:pPr defTabSz="931973" fontAlgn="base">
              <a:spcBef>
                <a:spcPct val="80000"/>
              </a:spcBef>
              <a:spcAft>
                <a:spcPct val="0"/>
              </a:spcAft>
              <a:buClr>
                <a:srgbClr val="002960"/>
              </a:buClr>
            </a:pPr>
            <a:r>
              <a:rPr lang="ru-RU" sz="1224" b="1" dirty="0">
                <a:solidFill>
                  <a:srgbClr val="0065BD"/>
                </a:solidFill>
                <a:cs typeface="Arial" charset="0"/>
              </a:rPr>
              <a:t>    </a:t>
            </a:r>
            <a:endParaRPr lang="en-US" sz="1224" b="1" dirty="0">
              <a:solidFill>
                <a:srgbClr val="0065BD"/>
              </a:solidFill>
              <a:cs typeface="Arial" charset="0"/>
            </a:endParaRPr>
          </a:p>
        </p:txBody>
      </p:sp>
      <p:sp>
        <p:nvSpPr>
          <p:cNvPr id="19" name="Rectangle 23"/>
          <p:cNvSpPr>
            <a:spLocks noChangeArrowheads="1"/>
          </p:cNvSpPr>
          <p:nvPr>
            <p:custDataLst>
              <p:tags r:id="rId5"/>
            </p:custDataLst>
          </p:nvPr>
        </p:nvSpPr>
        <p:spPr bwMode="gray">
          <a:xfrm>
            <a:off x="5036546" y="3882653"/>
            <a:ext cx="3867520" cy="192211"/>
          </a:xfrm>
          <a:prstGeom prst="rect">
            <a:avLst/>
          </a:prstGeom>
          <a:noFill/>
          <a:ln w="9525">
            <a:noFill/>
            <a:miter lim="800000"/>
            <a:headEnd/>
            <a:tailEnd/>
          </a:ln>
          <a:effectLst/>
        </p:spPr>
        <p:txBody>
          <a:bodyPr wrap="square" lIns="0" tIns="0" rIns="0" bIns="0">
            <a:spAutoFit/>
          </a:bodyPr>
          <a:lstStyle/>
          <a:p>
            <a:pPr defTabSz="931973" fontAlgn="base">
              <a:spcBef>
                <a:spcPct val="80000"/>
              </a:spcBef>
              <a:spcAft>
                <a:spcPct val="0"/>
              </a:spcAft>
              <a:buClr>
                <a:srgbClr val="002960"/>
              </a:buClr>
            </a:pPr>
            <a:r>
              <a:rPr lang="ru-RU" sz="1224" b="1" dirty="0">
                <a:solidFill>
                  <a:srgbClr val="0065BD"/>
                </a:solidFill>
                <a:cs typeface="Arial" charset="0"/>
              </a:rPr>
              <a:t>    </a:t>
            </a:r>
            <a:endParaRPr lang="ru-RU" sz="1020" b="1" dirty="0">
              <a:solidFill>
                <a:srgbClr val="0065BD"/>
              </a:solidFill>
              <a:cs typeface="Arial" charset="0"/>
            </a:endParaRPr>
          </a:p>
        </p:txBody>
      </p:sp>
      <p:sp>
        <p:nvSpPr>
          <p:cNvPr id="20" name="Прямоугольник 19"/>
          <p:cNvSpPr/>
          <p:nvPr/>
        </p:nvSpPr>
        <p:spPr>
          <a:xfrm>
            <a:off x="0" y="0"/>
            <a:ext cx="9906000" cy="863600"/>
          </a:xfrm>
          <a:prstGeom prst="rect">
            <a:avLst/>
          </a:prstGeom>
          <a:noFill/>
        </p:spPr>
        <p:style>
          <a:lnRef idx="1">
            <a:schemeClr val="accent1"/>
          </a:lnRef>
          <a:fillRef idx="2">
            <a:schemeClr val="accent1"/>
          </a:fillRef>
          <a:effectRef idx="1">
            <a:schemeClr val="accent1"/>
          </a:effectRef>
          <a:fontRef idx="minor">
            <a:schemeClr val="dk1"/>
          </a:fontRef>
        </p:style>
        <p:txBody>
          <a:bodyPr/>
          <a:lstStyle/>
          <a:p>
            <a:pPr algn="ctr"/>
            <a:r>
              <a:rPr lang="ru-RU" sz="2400" b="1" i="1" dirty="0">
                <a:solidFill>
                  <a:srgbClr val="0070C0"/>
                </a:solidFill>
                <a:latin typeface="Times New Roman" pitchFamily="18" charset="0"/>
                <a:cs typeface="Times New Roman" pitchFamily="18" charset="0"/>
              </a:rPr>
              <a:t>Санитарно-эпидемиологические </a:t>
            </a:r>
            <a:r>
              <a:rPr lang="ru-RU" sz="2400" b="1" i="1" dirty="0" smtClean="0">
                <a:solidFill>
                  <a:srgbClr val="0070C0"/>
                </a:solidFill>
                <a:latin typeface="Times New Roman" pitchFamily="18" charset="0"/>
                <a:cs typeface="Times New Roman" pitchFamily="18" charset="0"/>
              </a:rPr>
              <a:t>требования  </a:t>
            </a:r>
            <a:r>
              <a:rPr lang="ru-RU" sz="2400" b="1" i="1" dirty="0">
                <a:solidFill>
                  <a:srgbClr val="0070C0"/>
                </a:solidFill>
                <a:latin typeface="Times New Roman" pitchFamily="18" charset="0"/>
                <a:cs typeface="Times New Roman" pitchFamily="18" charset="0"/>
              </a:rPr>
              <a:t>к условиям питания на объектах</a:t>
            </a:r>
            <a:endParaRPr lang="ru-RU" sz="2400" i="1" dirty="0">
              <a:solidFill>
                <a:srgbClr val="0070C0"/>
              </a:solidFill>
              <a:latin typeface="Times New Roman" pitchFamily="18" charset="0"/>
              <a:cs typeface="Times New Roman" pitchFamily="18" charset="0"/>
            </a:endParaRPr>
          </a:p>
        </p:txBody>
      </p:sp>
      <p:sp>
        <p:nvSpPr>
          <p:cNvPr id="3" name="Номер слайда 2"/>
          <p:cNvSpPr>
            <a:spLocks noGrp="1"/>
          </p:cNvSpPr>
          <p:nvPr>
            <p:ph type="sldNum" sz="quarter" idx="12"/>
          </p:nvPr>
        </p:nvSpPr>
        <p:spPr>
          <a:xfrm>
            <a:off x="7618914" y="6483404"/>
            <a:ext cx="2228850" cy="365125"/>
          </a:xfrm>
        </p:spPr>
        <p:txBody>
          <a:bodyPr/>
          <a:lstStyle/>
          <a:p>
            <a:fld id="{3A99570A-E974-42B4-8F6C-096B5D77F75E}" type="slidenum">
              <a:rPr lang="ru-RU" smtClean="0"/>
              <a:pPr/>
              <a:t>14</a:t>
            </a:fld>
            <a:endParaRPr lang="ru-RU" dirty="0"/>
          </a:p>
        </p:txBody>
      </p:sp>
      <p:sp>
        <p:nvSpPr>
          <p:cNvPr id="2" name="Прямоугольник 1"/>
          <p:cNvSpPr/>
          <p:nvPr/>
        </p:nvSpPr>
        <p:spPr>
          <a:xfrm>
            <a:off x="0" y="883920"/>
            <a:ext cx="9906000" cy="6186309"/>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buFont typeface="Arial" pitchFamily="34" charset="0"/>
              <a:buChar char="•"/>
            </a:pPr>
            <a:r>
              <a:rPr lang="ru-RU" b="1" i="1" dirty="0" smtClean="0">
                <a:latin typeface="Times New Roman" pitchFamily="18" charset="0"/>
                <a:cs typeface="Times New Roman" pitchFamily="18" charset="0"/>
              </a:rPr>
              <a:t> Питание детей предусматривается не менее чем пятиразовое, с дополнительным вторым завтраком или ужином, с интервалами между приемами пищи не более 3,5 – 4 часов. В промежутках между едой в меню допускается включение кумыса или кисломолочного продукта.</a:t>
            </a:r>
          </a:p>
          <a:p>
            <a:pPr>
              <a:buFont typeface="Arial" pitchFamily="34" charset="0"/>
              <a:buChar char="•"/>
            </a:pPr>
            <a:r>
              <a:rPr lang="ru-RU" b="1" i="1" dirty="0" smtClean="0">
                <a:latin typeface="Times New Roman" pitchFamily="18" charset="0"/>
                <a:cs typeface="Times New Roman" pitchFamily="18" charset="0"/>
              </a:rPr>
              <a:t> Приготовление пищи проводится с использованием картотеки блюд в соответствии с технологическими картами, в которых отражают перечень входящих продуктов в блюдо, их массу в граммах ("брутто"), вес "нетто" готового блюда (выход блюд), химический состав (в граммах), калорийность, сведения о технологии приготовления блюд.</a:t>
            </a:r>
          </a:p>
          <a:p>
            <a:pPr>
              <a:buFont typeface="Arial" pitchFamily="34" charset="0"/>
              <a:buChar char="•"/>
            </a:pPr>
            <a:r>
              <a:rPr lang="ru-RU" b="1" i="1" dirty="0" smtClean="0">
                <a:latin typeface="Times New Roman" pitchFamily="18" charset="0"/>
                <a:cs typeface="Times New Roman" pitchFamily="18" charset="0"/>
              </a:rPr>
              <a:t> Ежедневно в рацион питания включают мясо, молоко, сливочное и растительное масло, хлеб ржаной и (или) пшеничный, овощи и сахар. Рыбу, яйца, сыр, творог, мясо птицы включают один раз в два - семь дней.</a:t>
            </a:r>
          </a:p>
          <a:p>
            <a:pPr>
              <a:buFont typeface="Arial" pitchFamily="34" charset="0"/>
              <a:buChar char="•"/>
            </a:pPr>
            <a:r>
              <a:rPr lang="ru-RU" b="1" i="1" dirty="0" smtClean="0">
                <a:latin typeface="Times New Roman" pitchFamily="18" charset="0"/>
                <a:cs typeface="Times New Roman" pitchFamily="18" charset="0"/>
              </a:rPr>
              <a:t> В меню не допускается повторение одних и тех же блюд или кулинарных изделий в один и тот же день и в последующие два-три календарных дня.</a:t>
            </a:r>
          </a:p>
          <a:p>
            <a:pPr>
              <a:buFont typeface="Arial" pitchFamily="34" charset="0"/>
              <a:buChar char="•"/>
            </a:pPr>
            <a:r>
              <a:rPr lang="ru-RU" b="1" i="1" dirty="0" smtClean="0">
                <a:latin typeface="Times New Roman" pitchFamily="18" charset="0"/>
                <a:cs typeface="Times New Roman" pitchFamily="18" charset="0"/>
              </a:rPr>
              <a:t> Рекомендуемый набор продуктов для ДОО в день на одного ребенка (в массе брутто) представлен в таблице 2 приложения 3 к настоящим Санитарным правилам.</a:t>
            </a:r>
          </a:p>
          <a:p>
            <a:pPr>
              <a:buFont typeface="Arial" pitchFamily="34" charset="0"/>
              <a:buChar char="•"/>
            </a:pPr>
            <a:r>
              <a:rPr lang="ru-RU" b="1" i="1" dirty="0" smtClean="0">
                <a:latin typeface="Times New Roman" pitchFamily="18" charset="0"/>
                <a:cs typeface="Times New Roman" pitchFamily="18" charset="0"/>
              </a:rPr>
              <a:t> Рекомендуемая масса порции (в граммах) для детей и подростков в зависимости от возраста (в годах) представлена в таблице 3 приложения 3 настоящих Санитарных правил.</a:t>
            </a:r>
          </a:p>
          <a:p>
            <a:pPr>
              <a:buFont typeface="Arial" pitchFamily="34" charset="0"/>
              <a:buChar char="•"/>
            </a:pPr>
            <a:r>
              <a:rPr lang="ru-RU" b="1" i="1" dirty="0" smtClean="0">
                <a:latin typeface="Times New Roman" pitchFamily="18" charset="0"/>
                <a:cs typeface="Times New Roman" pitchFamily="18" charset="0"/>
              </a:rPr>
              <a:t>Нормы питания в санаториях принимаются в соответствии с постановлением Правительства Республики Казахстан от 26 января 2002 года № 128 "Об утверждении натуральных норм на питание и минимальных норм оснащения мягким инвентарем государственных организаций здравоохранения республики".</a:t>
            </a:r>
          </a:p>
          <a:p>
            <a:pPr>
              <a:buFont typeface="Arial" pitchFamily="34" charset="0"/>
              <a:buChar char="•"/>
            </a:pPr>
            <a:endParaRPr lang="ru-RU" b="1" i="1" dirty="0">
              <a:solidFill>
                <a:srgbClr val="0070C0"/>
              </a:solidFill>
              <a:latin typeface="Times New Roman" pitchFamily="18" charset="0"/>
              <a:cs typeface="Times New Roman" pitchFamily="18" charset="0"/>
            </a:endParaRPr>
          </a:p>
        </p:txBody>
      </p:sp>
    </p:spTree>
    <p:custDataLst>
      <p:tags r:id="rId2"/>
    </p:custDataLst>
    <p:extLst>
      <p:ext uri="{BB962C8B-B14F-4D97-AF65-F5344CB8AC3E}">
        <p14:creationId xmlns:p14="http://schemas.microsoft.com/office/powerpoint/2010/main" val="33260658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Object 21" hidden="1"/>
          <p:cNvGraphicFramePr>
            <a:graphicFrameLocks/>
          </p:cNvGraphicFramePr>
          <p:nvPr>
            <p:custDataLst>
              <p:tags r:id="rId3"/>
            </p:custDataLst>
            <p:extLst/>
          </p:nvPr>
        </p:nvGraphicFramePr>
        <p:xfrm>
          <a:off x="381270" y="1"/>
          <a:ext cx="161974" cy="161974"/>
        </p:xfrm>
        <a:graphic>
          <a:graphicData uri="http://schemas.openxmlformats.org/presentationml/2006/ole">
            <mc:AlternateContent xmlns:mc="http://schemas.openxmlformats.org/markup-compatibility/2006">
              <mc:Choice xmlns:v="urn:schemas-microsoft-com:vml" Requires="v">
                <p:oleObj spid="_x0000_s21787" name="think-cell Slide" r:id="rId8" imgW="360" imgH="360" progId="">
                  <p:embed/>
                </p:oleObj>
              </mc:Choice>
              <mc:Fallback>
                <p:oleObj name="think-cell Slide" r:id="rId8" imgW="360" imgH="360" progId="">
                  <p:embed/>
                  <p:pic>
                    <p:nvPicPr>
                      <p:cNvPr id="0" name="Picture 282"/>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270" y="1"/>
                        <a:ext cx="16197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Rectangle 17"/>
          <p:cNvSpPr>
            <a:spLocks noChangeArrowheads="1"/>
          </p:cNvSpPr>
          <p:nvPr>
            <p:custDataLst>
              <p:tags r:id="rId4"/>
            </p:custDataLst>
          </p:nvPr>
        </p:nvSpPr>
        <p:spPr bwMode="gray">
          <a:xfrm>
            <a:off x="5036546" y="1977006"/>
            <a:ext cx="3854040" cy="192211"/>
          </a:xfrm>
          <a:prstGeom prst="rect">
            <a:avLst/>
          </a:prstGeom>
          <a:noFill/>
          <a:ln w="9525">
            <a:noFill/>
            <a:miter lim="800000"/>
            <a:headEnd/>
            <a:tailEnd/>
          </a:ln>
          <a:effectLst/>
        </p:spPr>
        <p:txBody>
          <a:bodyPr wrap="square" lIns="0" tIns="0" rIns="0" bIns="0">
            <a:spAutoFit/>
          </a:bodyPr>
          <a:lstStyle/>
          <a:p>
            <a:pPr defTabSz="931973" fontAlgn="base">
              <a:spcBef>
                <a:spcPct val="80000"/>
              </a:spcBef>
              <a:spcAft>
                <a:spcPct val="0"/>
              </a:spcAft>
              <a:buClr>
                <a:srgbClr val="002960"/>
              </a:buClr>
            </a:pPr>
            <a:r>
              <a:rPr lang="ru-RU" sz="1224" b="1" dirty="0">
                <a:solidFill>
                  <a:srgbClr val="0065BD"/>
                </a:solidFill>
                <a:cs typeface="Arial" charset="0"/>
              </a:rPr>
              <a:t>    </a:t>
            </a:r>
            <a:endParaRPr lang="en-US" sz="1224" b="1" dirty="0">
              <a:solidFill>
                <a:srgbClr val="0065BD"/>
              </a:solidFill>
              <a:cs typeface="Arial" charset="0"/>
            </a:endParaRPr>
          </a:p>
        </p:txBody>
      </p:sp>
      <p:sp>
        <p:nvSpPr>
          <p:cNvPr id="19" name="Rectangle 23"/>
          <p:cNvSpPr>
            <a:spLocks noChangeArrowheads="1"/>
          </p:cNvSpPr>
          <p:nvPr>
            <p:custDataLst>
              <p:tags r:id="rId5"/>
            </p:custDataLst>
          </p:nvPr>
        </p:nvSpPr>
        <p:spPr bwMode="gray">
          <a:xfrm>
            <a:off x="5036546" y="3882653"/>
            <a:ext cx="3867520" cy="192211"/>
          </a:xfrm>
          <a:prstGeom prst="rect">
            <a:avLst/>
          </a:prstGeom>
          <a:noFill/>
          <a:ln w="9525">
            <a:noFill/>
            <a:miter lim="800000"/>
            <a:headEnd/>
            <a:tailEnd/>
          </a:ln>
          <a:effectLst/>
        </p:spPr>
        <p:txBody>
          <a:bodyPr wrap="square" lIns="0" tIns="0" rIns="0" bIns="0">
            <a:spAutoFit/>
          </a:bodyPr>
          <a:lstStyle/>
          <a:p>
            <a:pPr defTabSz="931973" fontAlgn="base">
              <a:spcBef>
                <a:spcPct val="80000"/>
              </a:spcBef>
              <a:spcAft>
                <a:spcPct val="0"/>
              </a:spcAft>
              <a:buClr>
                <a:srgbClr val="002960"/>
              </a:buClr>
            </a:pPr>
            <a:r>
              <a:rPr lang="ru-RU" sz="1224" b="1" dirty="0">
                <a:solidFill>
                  <a:srgbClr val="0065BD"/>
                </a:solidFill>
                <a:cs typeface="Arial" charset="0"/>
              </a:rPr>
              <a:t>    </a:t>
            </a:r>
            <a:endParaRPr lang="ru-RU" sz="1020" b="1" dirty="0">
              <a:solidFill>
                <a:srgbClr val="0065BD"/>
              </a:solidFill>
              <a:cs typeface="Arial" charset="0"/>
            </a:endParaRPr>
          </a:p>
        </p:txBody>
      </p:sp>
      <p:sp>
        <p:nvSpPr>
          <p:cNvPr id="20" name="Прямоугольник 19"/>
          <p:cNvSpPr/>
          <p:nvPr/>
        </p:nvSpPr>
        <p:spPr>
          <a:xfrm>
            <a:off x="0" y="0"/>
            <a:ext cx="9926320" cy="853440"/>
          </a:xfrm>
          <a:prstGeom prst="rect">
            <a:avLst/>
          </a:prstGeom>
          <a:noFill/>
        </p:spPr>
        <p:style>
          <a:lnRef idx="1">
            <a:schemeClr val="accent1"/>
          </a:lnRef>
          <a:fillRef idx="2">
            <a:schemeClr val="accent1"/>
          </a:fillRef>
          <a:effectRef idx="1">
            <a:schemeClr val="accent1"/>
          </a:effectRef>
          <a:fontRef idx="minor">
            <a:schemeClr val="dk1"/>
          </a:fontRef>
        </p:style>
        <p:txBody>
          <a:bodyPr/>
          <a:lstStyle/>
          <a:p>
            <a:pPr algn="ctr"/>
            <a:r>
              <a:rPr lang="ru-RU" sz="2400" b="1" i="1" dirty="0" smtClean="0">
                <a:solidFill>
                  <a:srgbClr val="0070C0"/>
                </a:solidFill>
                <a:latin typeface="Times New Roman" pitchFamily="18" charset="0"/>
                <a:cs typeface="Times New Roman" pitchFamily="18" charset="0"/>
              </a:rPr>
              <a:t>Санитарно-эпидемиологические </a:t>
            </a:r>
            <a:r>
              <a:rPr lang="ru-RU" sz="2400" b="1" i="1" dirty="0">
                <a:solidFill>
                  <a:srgbClr val="0070C0"/>
                </a:solidFill>
                <a:latin typeface="Times New Roman" pitchFamily="18" charset="0"/>
                <a:cs typeface="Times New Roman" pitchFamily="18" charset="0"/>
              </a:rPr>
              <a:t>требования  к условиям питания на объектах</a:t>
            </a:r>
            <a:endParaRPr lang="ru-RU" sz="2400" i="1" dirty="0">
              <a:solidFill>
                <a:srgbClr val="0070C0"/>
              </a:solidFill>
              <a:latin typeface="Times New Roman" pitchFamily="18" charset="0"/>
              <a:cs typeface="Times New Roman" pitchFamily="18" charset="0"/>
            </a:endParaRPr>
          </a:p>
        </p:txBody>
      </p:sp>
      <p:sp>
        <p:nvSpPr>
          <p:cNvPr id="3" name="Номер слайда 2"/>
          <p:cNvSpPr>
            <a:spLocks noGrp="1"/>
          </p:cNvSpPr>
          <p:nvPr>
            <p:ph type="sldNum" sz="quarter" idx="12"/>
          </p:nvPr>
        </p:nvSpPr>
        <p:spPr>
          <a:xfrm>
            <a:off x="7513864" y="6416674"/>
            <a:ext cx="2228850" cy="365125"/>
          </a:xfrm>
        </p:spPr>
        <p:txBody>
          <a:bodyPr/>
          <a:lstStyle/>
          <a:p>
            <a:fld id="{3A99570A-E974-42B4-8F6C-096B5D77F75E}" type="slidenum">
              <a:rPr lang="ru-RU" smtClean="0"/>
              <a:pPr/>
              <a:t>15</a:t>
            </a:fld>
            <a:endParaRPr lang="ru-RU" dirty="0"/>
          </a:p>
        </p:txBody>
      </p:sp>
      <p:sp>
        <p:nvSpPr>
          <p:cNvPr id="2" name="Прямоугольник 1"/>
          <p:cNvSpPr/>
          <p:nvPr/>
        </p:nvSpPr>
        <p:spPr>
          <a:xfrm>
            <a:off x="142240" y="1026160"/>
            <a:ext cx="9591040" cy="4893647"/>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buFont typeface="Arial" pitchFamily="34" charset="0"/>
              <a:buChar char="•"/>
            </a:pPr>
            <a:r>
              <a:rPr lang="ru-RU" sz="1600" b="1" i="1"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В целях профилактики гиповитаминоза и эффективного оздоровления детей проводят искусственную витаминизацию охлажденных напитков (компот, кисель) витамином "С", делается запись в журнале "С" – витаминизации по форме 1 приложения 4 к настоящим Санитарным правилам.</a:t>
            </a:r>
          </a:p>
          <a:p>
            <a:pPr>
              <a:buFont typeface="Arial" pitchFamily="34" charset="0"/>
              <a:buChar char="•"/>
            </a:pPr>
            <a:r>
              <a:rPr lang="ru-RU" sz="2400" b="1" i="1" dirty="0" smtClean="0">
                <a:latin typeface="Times New Roman" pitchFamily="18" charset="0"/>
                <a:cs typeface="Times New Roman" pitchFamily="18" charset="0"/>
              </a:rPr>
              <a:t>Витаминизацию компотов проводят после их охлаждения до температуры не более +15</a:t>
            </a:r>
            <a:r>
              <a:rPr lang="ru-RU" sz="2400" b="1" i="1" baseline="30000" dirty="0" smtClean="0">
                <a:latin typeface="Times New Roman" pitchFamily="18" charset="0"/>
                <a:cs typeface="Times New Roman" pitchFamily="18" charset="0"/>
              </a:rPr>
              <a:t>о</a:t>
            </a:r>
            <a:r>
              <a:rPr lang="en-US" sz="2400" b="1" i="1" dirty="0" smtClean="0">
                <a:latin typeface="Times New Roman" pitchFamily="18" charset="0"/>
                <a:cs typeface="Times New Roman" pitchFamily="18" charset="0"/>
              </a:rPr>
              <a:t>C</a:t>
            </a:r>
            <a:r>
              <a:rPr lang="ru-RU" sz="2400" b="1" i="1" dirty="0" smtClean="0">
                <a:latin typeface="Times New Roman" pitchFamily="18" charset="0"/>
                <a:cs typeface="Times New Roman" pitchFamily="18" charset="0"/>
              </a:rPr>
              <a:t> перед их реализацией, в кисели раствор аскорбиновой кислоты вводят при его охлаждении до температуры +30 – +35</a:t>
            </a:r>
            <a:r>
              <a:rPr lang="ru-RU" sz="2400" b="1" i="1" baseline="30000" dirty="0" smtClean="0">
                <a:latin typeface="Times New Roman" pitchFamily="18" charset="0"/>
                <a:cs typeface="Times New Roman" pitchFamily="18" charset="0"/>
              </a:rPr>
              <a:t>о</a:t>
            </a:r>
            <a:r>
              <a:rPr lang="en-US" sz="2400" b="1" i="1" dirty="0" smtClean="0">
                <a:latin typeface="Times New Roman" pitchFamily="18" charset="0"/>
                <a:cs typeface="Times New Roman" pitchFamily="18" charset="0"/>
              </a:rPr>
              <a:t>C</a:t>
            </a:r>
            <a:r>
              <a:rPr lang="ru-RU" sz="2400" b="1" i="1" dirty="0" smtClean="0">
                <a:latin typeface="Times New Roman" pitchFamily="18" charset="0"/>
                <a:cs typeface="Times New Roman" pitchFamily="18" charset="0"/>
              </a:rPr>
              <a:t> с последующим перемешиванием и охлаждением до температуры реализации. Суточная норма витамина "С" для детей ясельного возраста 50 миллиграмм (далее – мг), дошкольного – 60 мг, школьного – 70 мг.</a:t>
            </a:r>
          </a:p>
          <a:p>
            <a:pPr>
              <a:buFont typeface="Arial" pitchFamily="34" charset="0"/>
              <a:buChar char="•"/>
            </a:pPr>
            <a:r>
              <a:rPr lang="ru-RU" sz="2400" b="1" i="1" dirty="0" smtClean="0">
                <a:latin typeface="Times New Roman" pitchFamily="18" charset="0"/>
                <a:cs typeface="Times New Roman" pitchFamily="18" charset="0"/>
              </a:rPr>
              <a:t>Витаминизированные блюда не подогреваются.</a:t>
            </a:r>
            <a:endParaRPr lang="ru-RU" sz="2400" b="1" i="1" dirty="0">
              <a:latin typeface="Times New Roman" pitchFamily="18" charset="0"/>
              <a:cs typeface="Times New Roman" pitchFamily="18" charset="0"/>
            </a:endParaRPr>
          </a:p>
        </p:txBody>
      </p:sp>
    </p:spTree>
    <p:custDataLst>
      <p:tags r:id="rId2"/>
    </p:custDataLst>
    <p:extLst>
      <p:ext uri="{BB962C8B-B14F-4D97-AF65-F5344CB8AC3E}">
        <p14:creationId xmlns:p14="http://schemas.microsoft.com/office/powerpoint/2010/main" val="40341097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873760"/>
            <a:ext cx="9906000" cy="5984240"/>
          </a:xfrm>
          <a:gradFill>
            <a:gsLst>
              <a:gs pos="0">
                <a:srgbClr val="5E9EFF"/>
              </a:gs>
              <a:gs pos="39999">
                <a:srgbClr val="85C2FF"/>
              </a:gs>
              <a:gs pos="70000">
                <a:srgbClr val="C4D6EB"/>
              </a:gs>
              <a:gs pos="100000">
                <a:srgbClr val="FFEBFA"/>
              </a:gs>
            </a:gsLst>
            <a:lin ang="5400000" scaled="0"/>
          </a:gradFill>
        </p:spPr>
        <p:txBody>
          <a:bodyPr>
            <a:normAutofit fontScale="40000" lnSpcReduction="20000"/>
          </a:bodyPr>
          <a:lstStyle/>
          <a:p>
            <a:pPr algn="just"/>
            <a:endParaRPr lang="en-US" sz="5600" b="1" dirty="0" smtClean="0">
              <a:solidFill>
                <a:srgbClr val="0070C0"/>
              </a:solidFill>
              <a:latin typeface="Times New Roman" pitchFamily="18" charset="0"/>
              <a:cs typeface="Times New Roman" pitchFamily="18" charset="0"/>
            </a:endParaRPr>
          </a:p>
          <a:p>
            <a:r>
              <a:rPr lang="ru-RU" sz="5600" b="1" dirty="0" smtClean="0">
                <a:solidFill>
                  <a:srgbClr val="0070C0"/>
                </a:solidFill>
                <a:latin typeface="Times New Roman" pitchFamily="18" charset="0"/>
                <a:cs typeface="Times New Roman" pitchFamily="18" charset="0"/>
              </a:rPr>
              <a:t>На объектах не допускается:</a:t>
            </a:r>
          </a:p>
          <a:p>
            <a:r>
              <a:rPr lang="ru-RU" sz="5600" b="1" dirty="0" smtClean="0">
                <a:solidFill>
                  <a:srgbClr val="0070C0"/>
                </a:solidFill>
                <a:latin typeface="Times New Roman" pitchFamily="18" charset="0"/>
                <a:cs typeface="Times New Roman" pitchFamily="18" charset="0"/>
              </a:rPr>
              <a:t>1) изготовление и реализация:</a:t>
            </a:r>
          </a:p>
          <a:p>
            <a:pPr>
              <a:buFontTx/>
              <a:buChar char="-"/>
            </a:pPr>
            <a:r>
              <a:rPr lang="ru-RU" sz="5600" b="1" dirty="0" smtClean="0">
                <a:solidFill>
                  <a:srgbClr val="0070C0"/>
                </a:solidFill>
                <a:latin typeface="Times New Roman" pitchFamily="18" charset="0"/>
                <a:cs typeface="Times New Roman" pitchFamily="18" charset="0"/>
              </a:rPr>
              <a:t>простокваши, творога и кисломолочных продуктов; </a:t>
            </a:r>
          </a:p>
          <a:p>
            <a:pPr>
              <a:buFontTx/>
              <a:buChar char="-"/>
            </a:pPr>
            <a:r>
              <a:rPr lang="ru-RU" sz="5600" b="1" dirty="0" smtClean="0">
                <a:solidFill>
                  <a:srgbClr val="0070C0"/>
                </a:solidFill>
                <a:latin typeface="Times New Roman" pitchFamily="18" charset="0"/>
                <a:cs typeface="Times New Roman" pitchFamily="18" charset="0"/>
              </a:rPr>
              <a:t>фаршированных блинчиков;</a:t>
            </a:r>
          </a:p>
          <a:p>
            <a:pPr>
              <a:buFontTx/>
              <a:buChar char="-"/>
            </a:pPr>
            <a:r>
              <a:rPr lang="ru-RU" sz="5600" b="1" dirty="0" smtClean="0">
                <a:solidFill>
                  <a:srgbClr val="0070C0"/>
                </a:solidFill>
                <a:latin typeface="Times New Roman" pitchFamily="18" charset="0"/>
                <a:cs typeface="Times New Roman" pitchFamily="18" charset="0"/>
              </a:rPr>
              <a:t>макарон по-флотски;</a:t>
            </a:r>
          </a:p>
          <a:p>
            <a:pPr>
              <a:buFontTx/>
              <a:buChar char="-"/>
            </a:pPr>
            <a:r>
              <a:rPr lang="ru-RU" sz="5600" b="1" dirty="0" smtClean="0">
                <a:solidFill>
                  <a:srgbClr val="0070C0"/>
                </a:solidFill>
                <a:latin typeface="Times New Roman" pitchFamily="18" charset="0"/>
                <a:cs typeface="Times New Roman" pitchFamily="18" charset="0"/>
              </a:rPr>
              <a:t>зельцев, форшмаков, студней, паштетов;</a:t>
            </a:r>
          </a:p>
          <a:p>
            <a:pPr>
              <a:buFontTx/>
              <a:buChar char="-"/>
            </a:pPr>
            <a:r>
              <a:rPr lang="ru-RU" sz="5600" b="1" dirty="0" smtClean="0">
                <a:solidFill>
                  <a:srgbClr val="0070C0"/>
                </a:solidFill>
                <a:latin typeface="Times New Roman" pitchFamily="18" charset="0"/>
                <a:cs typeface="Times New Roman" pitchFamily="18" charset="0"/>
              </a:rPr>
              <a:t>кондитерских изделий с кремом;</a:t>
            </a:r>
          </a:p>
          <a:p>
            <a:pPr>
              <a:buFontTx/>
              <a:buChar char="-"/>
            </a:pPr>
            <a:r>
              <a:rPr lang="ru-RU" sz="5600" b="1" dirty="0" smtClean="0">
                <a:solidFill>
                  <a:srgbClr val="0070C0"/>
                </a:solidFill>
                <a:latin typeface="Times New Roman" pitchFamily="18" charset="0"/>
                <a:cs typeface="Times New Roman" pitchFamily="18" charset="0"/>
              </a:rPr>
              <a:t>морсов, квасов;</a:t>
            </a:r>
          </a:p>
          <a:p>
            <a:pPr>
              <a:buFontTx/>
              <a:buChar char="-"/>
            </a:pPr>
            <a:r>
              <a:rPr lang="ru-RU" sz="5600" b="1" dirty="0" smtClean="0">
                <a:solidFill>
                  <a:srgbClr val="0070C0"/>
                </a:solidFill>
                <a:latin typeface="Times New Roman" pitchFamily="18" charset="0"/>
                <a:cs typeface="Times New Roman" pitchFamily="18" charset="0"/>
              </a:rPr>
              <a:t>жареных во фритюре изделий;</a:t>
            </a:r>
          </a:p>
          <a:p>
            <a:pPr>
              <a:buFontTx/>
              <a:buChar char="-"/>
            </a:pPr>
            <a:r>
              <a:rPr lang="ru-RU" sz="5600" b="1" dirty="0" smtClean="0">
                <a:solidFill>
                  <a:srgbClr val="0070C0"/>
                </a:solidFill>
                <a:latin typeface="Times New Roman" pitchFamily="18" charset="0"/>
                <a:cs typeface="Times New Roman" pitchFamily="18" charset="0"/>
              </a:rPr>
              <a:t>яиц всмятку, яичницы-глазуньи;</a:t>
            </a:r>
          </a:p>
          <a:p>
            <a:pPr>
              <a:buFontTx/>
              <a:buChar char="-"/>
            </a:pPr>
            <a:r>
              <a:rPr lang="ru-RU" sz="5600" b="1" dirty="0" smtClean="0">
                <a:solidFill>
                  <a:srgbClr val="0070C0"/>
                </a:solidFill>
                <a:latin typeface="Times New Roman" pitchFamily="18" charset="0"/>
                <a:cs typeface="Times New Roman" pitchFamily="18" charset="0"/>
              </a:rPr>
              <a:t>сложных (более 4-х компонентов) салатов;</a:t>
            </a:r>
          </a:p>
          <a:p>
            <a:pPr>
              <a:buFontTx/>
              <a:buChar char="-"/>
            </a:pPr>
            <a:r>
              <a:rPr lang="ru-RU" sz="5600" b="1" dirty="0" smtClean="0">
                <a:solidFill>
                  <a:srgbClr val="0070C0"/>
                </a:solidFill>
                <a:latin typeface="Times New Roman" pitchFamily="18" charset="0"/>
                <a:cs typeface="Times New Roman" pitchFamily="18" charset="0"/>
              </a:rPr>
              <a:t>салатов, заправленных сметаной и майонезом;</a:t>
            </a:r>
          </a:p>
          <a:p>
            <a:pPr>
              <a:buFontTx/>
              <a:buChar char="-"/>
            </a:pPr>
            <a:r>
              <a:rPr lang="ru-RU" sz="5600" b="1" dirty="0" smtClean="0">
                <a:solidFill>
                  <a:srgbClr val="0070C0"/>
                </a:solidFill>
                <a:latin typeface="Times New Roman" pitchFamily="18" charset="0"/>
                <a:cs typeface="Times New Roman" pitchFamily="18" charset="0"/>
              </a:rPr>
              <a:t>Окрошки;</a:t>
            </a:r>
          </a:p>
          <a:p>
            <a:pPr>
              <a:buFontTx/>
              <a:buChar char="-"/>
            </a:pPr>
            <a:r>
              <a:rPr lang="ru-RU" sz="5600" b="1" dirty="0" smtClean="0">
                <a:solidFill>
                  <a:srgbClr val="0070C0"/>
                </a:solidFill>
                <a:latin typeface="Times New Roman" pitchFamily="18" charset="0"/>
                <a:cs typeface="Times New Roman" pitchFamily="18" charset="0"/>
              </a:rPr>
              <a:t>блюд на основе сухих пищевых концентратов быстрого приготовления;</a:t>
            </a:r>
          </a:p>
          <a:p>
            <a:pPr>
              <a:buFontTx/>
              <a:buChar char="-"/>
            </a:pPr>
            <a:r>
              <a:rPr lang="ru-RU" sz="5600" b="1" dirty="0" smtClean="0">
                <a:solidFill>
                  <a:srgbClr val="0070C0"/>
                </a:solidFill>
                <a:latin typeface="Times New Roman" pitchFamily="18" charset="0"/>
                <a:cs typeface="Times New Roman" pitchFamily="18" charset="0"/>
              </a:rPr>
              <a:t>острых соусов, кетчупов;</a:t>
            </a:r>
            <a:endParaRPr lang="ru-RU" b="1" dirty="0" smtClean="0">
              <a:solidFill>
                <a:srgbClr val="0070C0"/>
              </a:solidFill>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3A99570A-E974-42B4-8F6C-096B5D77F75E}" type="slidenum">
              <a:rPr lang="ru-RU" smtClean="0"/>
              <a:pPr/>
              <a:t>16</a:t>
            </a:fld>
            <a:endParaRPr lang="ru-RU"/>
          </a:p>
        </p:txBody>
      </p:sp>
      <p:sp>
        <p:nvSpPr>
          <p:cNvPr id="5" name="Заголовок 4"/>
          <p:cNvSpPr>
            <a:spLocks noGrp="1"/>
          </p:cNvSpPr>
          <p:nvPr>
            <p:ph type="title"/>
          </p:nvPr>
        </p:nvSpPr>
        <p:spPr>
          <a:xfrm>
            <a:off x="0" y="1"/>
            <a:ext cx="9906000" cy="883919"/>
          </a:xfrm>
          <a:prstGeom prst="rect">
            <a:avLst/>
          </a:prstGeom>
          <a:no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400" b="1" i="1" dirty="0">
                <a:solidFill>
                  <a:srgbClr val="0070C0"/>
                </a:solidFill>
                <a:latin typeface="Times New Roman" pitchFamily="18" charset="0"/>
                <a:cs typeface="Times New Roman" pitchFamily="18" charset="0"/>
              </a:rPr>
              <a:t>Санитарно-эпидемиологические требования  к условиям </a:t>
            </a:r>
            <a:r>
              <a:rPr lang="ru-RU" sz="2400" b="1" i="1" dirty="0" smtClean="0">
                <a:solidFill>
                  <a:srgbClr val="0070C0"/>
                </a:solidFill>
                <a:latin typeface="Times New Roman" pitchFamily="18" charset="0"/>
                <a:cs typeface="Times New Roman" pitchFamily="18" charset="0"/>
              </a:rPr>
              <a:t>питания на </a:t>
            </a:r>
            <a:r>
              <a:rPr lang="ru-RU" sz="2400" b="1" i="1" dirty="0">
                <a:solidFill>
                  <a:srgbClr val="0070C0"/>
                </a:solidFill>
                <a:latin typeface="Times New Roman" pitchFamily="18" charset="0"/>
                <a:cs typeface="Times New Roman" pitchFamily="18" charset="0"/>
              </a:rPr>
              <a:t>объектах</a:t>
            </a:r>
            <a:endParaRPr lang="ru-RU" sz="2400" i="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27710622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924560"/>
            <a:ext cx="9906000" cy="5933440"/>
          </a:xfrm>
          <a:gradFill>
            <a:gsLst>
              <a:gs pos="0">
                <a:srgbClr val="5E9EFF"/>
              </a:gs>
              <a:gs pos="39999">
                <a:srgbClr val="85C2FF"/>
              </a:gs>
              <a:gs pos="70000">
                <a:srgbClr val="C4D6EB"/>
              </a:gs>
              <a:gs pos="100000">
                <a:srgbClr val="FFEBFA"/>
              </a:gs>
            </a:gsLst>
            <a:lin ang="5400000" scaled="0"/>
          </a:gradFill>
        </p:spPr>
        <p:txBody>
          <a:bodyPr>
            <a:noAutofit/>
          </a:bodyPr>
          <a:lstStyle/>
          <a:p>
            <a:pPr algn="just"/>
            <a:r>
              <a:rPr lang="ru-RU" sz="1400" b="1" dirty="0" smtClean="0">
                <a:solidFill>
                  <a:srgbClr val="0070C0"/>
                </a:solidFill>
                <a:latin typeface="Times New Roman" pitchFamily="18" charset="0"/>
                <a:cs typeface="Times New Roman" pitchFamily="18" charset="0"/>
              </a:rPr>
              <a:t>2) реализация:</a:t>
            </a:r>
          </a:p>
          <a:p>
            <a:pPr algn="just">
              <a:buFontTx/>
              <a:buChar char="-"/>
            </a:pPr>
            <a:r>
              <a:rPr lang="ru-RU" sz="1400" b="1" dirty="0" smtClean="0">
                <a:solidFill>
                  <a:srgbClr val="0070C0"/>
                </a:solidFill>
                <a:latin typeface="Times New Roman" pitchFamily="18" charset="0"/>
                <a:cs typeface="Times New Roman" pitchFamily="18" charset="0"/>
              </a:rPr>
              <a:t>газированных, лечебных и лечебно-столовых минеральных вод (за исключением упакованных минеральных и питьевых вод), сладких  безалкогольных напитков, безалкогольных энергетических (тонизирующих) напитков, соков концентрированных диффузионных;</a:t>
            </a:r>
          </a:p>
          <a:p>
            <a:pPr algn="just">
              <a:buFontTx/>
              <a:buChar char="-"/>
            </a:pPr>
            <a:r>
              <a:rPr lang="ru-RU" sz="1400" b="1" dirty="0" smtClean="0">
                <a:solidFill>
                  <a:srgbClr val="0070C0"/>
                </a:solidFill>
                <a:latin typeface="Times New Roman" pitchFamily="18" charset="0"/>
                <a:cs typeface="Times New Roman" pitchFamily="18" charset="0"/>
              </a:rPr>
              <a:t>чипсов, сухариков, гамбургеров, хот-догов;</a:t>
            </a:r>
          </a:p>
          <a:p>
            <a:pPr algn="just"/>
            <a:r>
              <a:rPr lang="ru-RU" sz="1400" b="1" dirty="0" smtClean="0">
                <a:solidFill>
                  <a:srgbClr val="0070C0"/>
                </a:solidFill>
                <a:latin typeface="Times New Roman" pitchFamily="18" charset="0"/>
                <a:cs typeface="Times New Roman" pitchFamily="18" charset="0"/>
              </a:rPr>
              <a:t>3) использование:</a:t>
            </a:r>
          </a:p>
          <a:p>
            <a:pPr algn="just">
              <a:buFontTx/>
              <a:buChar char="-"/>
            </a:pPr>
            <a:r>
              <a:rPr lang="ru-RU" sz="1400" b="1" dirty="0" err="1" smtClean="0">
                <a:solidFill>
                  <a:srgbClr val="0070C0"/>
                </a:solidFill>
                <a:latin typeface="Times New Roman" pitchFamily="18" charset="0"/>
                <a:cs typeface="Times New Roman" pitchFamily="18" charset="0"/>
              </a:rPr>
              <a:t>непастеризованного</a:t>
            </a:r>
            <a:r>
              <a:rPr lang="ru-RU" sz="1400" b="1" dirty="0" smtClean="0">
                <a:solidFill>
                  <a:srgbClr val="0070C0"/>
                </a:solidFill>
                <a:latin typeface="Times New Roman" pitchFamily="18" charset="0"/>
                <a:cs typeface="Times New Roman" pitchFamily="18" charset="0"/>
              </a:rPr>
              <a:t> молока, творога и сметаны без термической обработки; </a:t>
            </a:r>
          </a:p>
          <a:p>
            <a:pPr algn="just">
              <a:buFontTx/>
              <a:buChar char="-"/>
            </a:pPr>
            <a:r>
              <a:rPr lang="ru-RU" sz="1400" b="1" dirty="0" smtClean="0">
                <a:solidFill>
                  <a:srgbClr val="0070C0"/>
                </a:solidFill>
                <a:latin typeface="Times New Roman" pitchFamily="18" charset="0"/>
                <a:cs typeface="Times New Roman" pitchFamily="18" charset="0"/>
              </a:rPr>
              <a:t>яиц и мяса водоплавающей птицы; </a:t>
            </a:r>
          </a:p>
          <a:p>
            <a:pPr algn="just">
              <a:buFontTx/>
              <a:buChar char="-"/>
            </a:pPr>
            <a:r>
              <a:rPr lang="ru-RU" sz="1400" b="1" dirty="0" smtClean="0">
                <a:solidFill>
                  <a:srgbClr val="0070C0"/>
                </a:solidFill>
                <a:latin typeface="Times New Roman" pitchFamily="18" charset="0"/>
                <a:cs typeface="Times New Roman" pitchFamily="18" charset="0"/>
              </a:rPr>
              <a:t>остатков пищи от предыдущих приемов, а также пищи, приготовленной накануне; </a:t>
            </a:r>
          </a:p>
          <a:p>
            <a:pPr algn="just">
              <a:buFontTx/>
              <a:buChar char="-"/>
            </a:pPr>
            <a:r>
              <a:rPr lang="ru-RU" sz="1400" b="1" dirty="0" smtClean="0">
                <a:solidFill>
                  <a:srgbClr val="0070C0"/>
                </a:solidFill>
                <a:latin typeface="Times New Roman" pitchFamily="18" charset="0"/>
                <a:cs typeface="Times New Roman" pitchFamily="18" charset="0"/>
              </a:rPr>
              <a:t>молока и молочных продуктов из хозяйств, неблагополучных по заболеваемости  сельскохозяйственных животных; </a:t>
            </a:r>
          </a:p>
          <a:p>
            <a:pPr algn="just">
              <a:buFontTx/>
              <a:buChar char="-"/>
            </a:pPr>
            <a:r>
              <a:rPr lang="ru-RU" sz="1400" b="1" dirty="0" smtClean="0">
                <a:solidFill>
                  <a:srgbClr val="0070C0"/>
                </a:solidFill>
                <a:latin typeface="Times New Roman" pitchFamily="18" charset="0"/>
                <a:cs typeface="Times New Roman" pitchFamily="18" charset="0"/>
              </a:rPr>
              <a:t>субпродуктов, за исключением языка, сердца и печени; </a:t>
            </a:r>
          </a:p>
          <a:p>
            <a:pPr algn="just">
              <a:buFontTx/>
              <a:buChar char="-"/>
            </a:pPr>
            <a:r>
              <a:rPr lang="ru-RU" sz="1400" b="1" dirty="0" smtClean="0">
                <a:solidFill>
                  <a:srgbClr val="0070C0"/>
                </a:solidFill>
                <a:latin typeface="Times New Roman" pitchFamily="18" charset="0"/>
                <a:cs typeface="Times New Roman" pitchFamily="18" charset="0"/>
              </a:rPr>
              <a:t>мяса птицы механической обвалки и коллагенсодержащего сырья; </a:t>
            </a:r>
          </a:p>
          <a:p>
            <a:pPr algn="just">
              <a:buFontTx/>
              <a:buChar char="-"/>
            </a:pPr>
            <a:r>
              <a:rPr lang="ru-RU" sz="1400" b="1" dirty="0" smtClean="0">
                <a:solidFill>
                  <a:srgbClr val="0070C0"/>
                </a:solidFill>
                <a:latin typeface="Times New Roman" pitchFamily="18" charset="0"/>
                <a:cs typeface="Times New Roman" pitchFamily="18" charset="0"/>
              </a:rPr>
              <a:t>генетически модифицированного сырья и (или) сырья, содержащего генетически модифицированные источники; </a:t>
            </a:r>
          </a:p>
          <a:p>
            <a:pPr algn="just">
              <a:buFontTx/>
              <a:buChar char="-"/>
            </a:pPr>
            <a:r>
              <a:rPr lang="ru-RU" sz="1400" b="1" dirty="0" smtClean="0">
                <a:solidFill>
                  <a:srgbClr val="0070C0"/>
                </a:solidFill>
                <a:latin typeface="Times New Roman" pitchFamily="18" charset="0"/>
                <a:cs typeface="Times New Roman" pitchFamily="18" charset="0"/>
              </a:rPr>
              <a:t>консервы с нарушением герметичности банок, </a:t>
            </a:r>
            <a:r>
              <a:rPr lang="ru-RU" sz="1400" b="1" dirty="0" err="1" smtClean="0">
                <a:solidFill>
                  <a:srgbClr val="0070C0"/>
                </a:solidFill>
                <a:latin typeface="Times New Roman" pitchFamily="18" charset="0"/>
                <a:cs typeface="Times New Roman" pitchFamily="18" charset="0"/>
              </a:rPr>
              <a:t>бомбажные</a:t>
            </a:r>
            <a:r>
              <a:rPr lang="ru-RU" sz="1400" b="1" dirty="0" smtClean="0">
                <a:solidFill>
                  <a:srgbClr val="0070C0"/>
                </a:solidFill>
                <a:latin typeface="Times New Roman" pitchFamily="18" charset="0"/>
                <a:cs typeface="Times New Roman" pitchFamily="18" charset="0"/>
              </a:rPr>
              <a:t> консервы, банки с ржавчиной, деформированные, без этикеток;</a:t>
            </a:r>
          </a:p>
          <a:p>
            <a:pPr algn="just">
              <a:buFontTx/>
              <a:buChar char="-"/>
            </a:pPr>
            <a:r>
              <a:rPr lang="ru-RU" sz="1400" b="1" dirty="0" err="1" smtClean="0">
                <a:solidFill>
                  <a:srgbClr val="0070C0"/>
                </a:solidFill>
                <a:latin typeface="Times New Roman" pitchFamily="18" charset="0"/>
                <a:cs typeface="Times New Roman" pitchFamily="18" charset="0"/>
              </a:rPr>
              <a:t>нейодированной</a:t>
            </a:r>
            <a:r>
              <a:rPr lang="ru-RU" sz="1400" b="1" dirty="0" smtClean="0">
                <a:solidFill>
                  <a:srgbClr val="0070C0"/>
                </a:solidFill>
                <a:latin typeface="Times New Roman" pitchFamily="18" charset="0"/>
                <a:cs typeface="Times New Roman" pitchFamily="18" charset="0"/>
              </a:rPr>
              <a:t> соли и необогащенной (</a:t>
            </a:r>
            <a:r>
              <a:rPr lang="ru-RU" sz="1400" b="1" dirty="0" err="1" smtClean="0">
                <a:solidFill>
                  <a:srgbClr val="0070C0"/>
                </a:solidFill>
                <a:latin typeface="Times New Roman" pitchFamily="18" charset="0"/>
                <a:cs typeface="Times New Roman" pitchFamily="18" charset="0"/>
              </a:rPr>
              <a:t>нефортифицированной</a:t>
            </a:r>
            <a:r>
              <a:rPr lang="ru-RU" sz="1400" b="1" dirty="0" smtClean="0">
                <a:solidFill>
                  <a:srgbClr val="0070C0"/>
                </a:solidFill>
                <a:latin typeface="Times New Roman" pitchFamily="18" charset="0"/>
                <a:cs typeface="Times New Roman" pitchFamily="18" charset="0"/>
              </a:rPr>
              <a:t>) железосодержащими витаминами , минералами пшеничной муки высшего и первого сортов.</a:t>
            </a:r>
          </a:p>
          <a:p>
            <a:pPr algn="just"/>
            <a:r>
              <a:rPr lang="ru-RU" sz="1400" b="1" dirty="0" smtClean="0">
                <a:solidFill>
                  <a:srgbClr val="0070C0"/>
                </a:solidFill>
                <a:latin typeface="Times New Roman" pitchFamily="18" charset="0"/>
                <a:cs typeface="Times New Roman" pitchFamily="18" charset="0"/>
              </a:rPr>
              <a:t>Детей не привлекают к раздаче горячей пищи, резке хлеба, </a:t>
            </a:r>
            <a:r>
              <a:rPr lang="ru-RU" sz="1400" b="1" dirty="0" err="1" smtClean="0">
                <a:solidFill>
                  <a:srgbClr val="0070C0"/>
                </a:solidFill>
                <a:latin typeface="Times New Roman" pitchFamily="18" charset="0"/>
                <a:cs typeface="Times New Roman" pitchFamily="18" charset="0"/>
              </a:rPr>
              <a:t>порционированию</a:t>
            </a:r>
            <a:r>
              <a:rPr lang="ru-RU" sz="1400" b="1" dirty="0" smtClean="0">
                <a:solidFill>
                  <a:srgbClr val="0070C0"/>
                </a:solidFill>
                <a:latin typeface="Times New Roman" pitchFamily="18" charset="0"/>
                <a:cs typeface="Times New Roman" pitchFamily="18" charset="0"/>
              </a:rPr>
              <a:t> готовых блюд, мытью посуды, уборке санитарных узлов,  территории, чистке бассейнов.</a:t>
            </a:r>
          </a:p>
        </p:txBody>
      </p:sp>
      <p:sp>
        <p:nvSpPr>
          <p:cNvPr id="4" name="Номер слайда 3"/>
          <p:cNvSpPr>
            <a:spLocks noGrp="1"/>
          </p:cNvSpPr>
          <p:nvPr>
            <p:ph type="sldNum" sz="quarter" idx="12"/>
          </p:nvPr>
        </p:nvSpPr>
        <p:spPr/>
        <p:txBody>
          <a:bodyPr/>
          <a:lstStyle/>
          <a:p>
            <a:fld id="{3A99570A-E974-42B4-8F6C-096B5D77F75E}" type="slidenum">
              <a:rPr lang="ru-RU" smtClean="0"/>
              <a:pPr/>
              <a:t>17</a:t>
            </a:fld>
            <a:endParaRPr lang="ru-RU"/>
          </a:p>
        </p:txBody>
      </p:sp>
      <p:sp>
        <p:nvSpPr>
          <p:cNvPr id="5" name="Заголовок 4"/>
          <p:cNvSpPr>
            <a:spLocks noGrp="1"/>
          </p:cNvSpPr>
          <p:nvPr>
            <p:ph type="title"/>
          </p:nvPr>
        </p:nvSpPr>
        <p:spPr>
          <a:xfrm>
            <a:off x="0" y="0"/>
            <a:ext cx="9906000" cy="914399"/>
          </a:xfrm>
          <a:prstGeom prst="rect">
            <a:avLst/>
          </a:prstGeom>
          <a:no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200" b="1" i="1" dirty="0" smtClean="0">
                <a:solidFill>
                  <a:srgbClr val="0070C0"/>
                </a:solidFill>
                <a:latin typeface="Times New Roman" pitchFamily="18" charset="0"/>
                <a:cs typeface="Times New Roman" pitchFamily="18" charset="0"/>
              </a:rPr>
              <a:t>Санитарно-эпидемиологические требования  к условиям питания на объектах</a:t>
            </a:r>
            <a:endParaRPr lang="ru-RU" sz="2200" i="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41352447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bg1"/>
                </a:solidFill>
                <a:latin typeface="Times New Roman" pitchFamily="18" charset="0"/>
                <a:cs typeface="Times New Roman" pitchFamily="18" charset="0"/>
              </a:rPr>
              <a:t>Санитарно-эпидемиологические требования  к условиям питания на объектах</a:t>
            </a:r>
            <a:endParaRPr lang="ru-RU" dirty="0"/>
          </a:p>
        </p:txBody>
      </p:sp>
      <p:sp>
        <p:nvSpPr>
          <p:cNvPr id="3" name="Содержимое 2"/>
          <p:cNvSpPr>
            <a:spLocks noGrp="1"/>
          </p:cNvSpPr>
          <p:nvPr>
            <p:ph idx="1"/>
          </p:nvPr>
        </p:nvSpPr>
        <p:spPr>
          <a:xfrm>
            <a:off x="0" y="934720"/>
            <a:ext cx="9906000" cy="5923280"/>
          </a:xfrm>
          <a:gradFill>
            <a:gsLst>
              <a:gs pos="0">
                <a:srgbClr val="5E9EFF"/>
              </a:gs>
              <a:gs pos="39999">
                <a:srgbClr val="85C2FF"/>
              </a:gs>
              <a:gs pos="70000">
                <a:srgbClr val="C4D6EB"/>
              </a:gs>
              <a:gs pos="100000">
                <a:srgbClr val="FFEBFA"/>
              </a:gs>
            </a:gsLst>
            <a:lin ang="5400000" scaled="0"/>
          </a:gradFill>
        </p:spPr>
        <p:txBody>
          <a:bodyPr>
            <a:noAutofit/>
          </a:bodyPr>
          <a:lstStyle/>
          <a:p>
            <a:pPr algn="just"/>
            <a:r>
              <a:rPr lang="ru-RU" sz="1800" b="1" dirty="0" smtClean="0">
                <a:solidFill>
                  <a:srgbClr val="0070C0"/>
                </a:solidFill>
                <a:latin typeface="Times New Roman" pitchFamily="18" charset="0"/>
                <a:cs typeface="Times New Roman" pitchFamily="18" charset="0"/>
              </a:rPr>
              <a:t>Прием пищевой продукции и продовольственного сырья осуществляют при наличии документов, удостоверяющих их качество и безопасность с внесением данных в </a:t>
            </a:r>
            <a:r>
              <a:rPr lang="ru-RU" sz="1800" b="1" dirty="0" err="1" smtClean="0">
                <a:solidFill>
                  <a:srgbClr val="0070C0"/>
                </a:solidFill>
                <a:latin typeface="Times New Roman" pitchFamily="18" charset="0"/>
                <a:cs typeface="Times New Roman" pitchFamily="18" charset="0"/>
              </a:rPr>
              <a:t>Бракеражный</a:t>
            </a:r>
            <a:r>
              <a:rPr lang="ru-RU" sz="1800" b="1" dirty="0" smtClean="0">
                <a:solidFill>
                  <a:srgbClr val="0070C0"/>
                </a:solidFill>
                <a:latin typeface="Times New Roman" pitchFamily="18" charset="0"/>
                <a:cs typeface="Times New Roman" pitchFamily="18" charset="0"/>
              </a:rPr>
              <a:t> журнал скоропортящейся пищевой продукции и полуфабрикатов согласно форме 2 приложения 4 к настоящим Санитарным Правилам.</a:t>
            </a:r>
          </a:p>
          <a:p>
            <a:pPr algn="just"/>
            <a:r>
              <a:rPr lang="ru-RU" sz="1800" b="1" dirty="0" smtClean="0">
                <a:solidFill>
                  <a:srgbClr val="0070C0"/>
                </a:solidFill>
                <a:latin typeface="Times New Roman" pitchFamily="18" charset="0"/>
                <a:cs typeface="Times New Roman" pitchFamily="18" charset="0"/>
              </a:rPr>
              <a:t>Документы, удостоверяющие качество и безопасность продукции, хранят на пищеблоке объекта.</a:t>
            </a:r>
          </a:p>
          <a:p>
            <a:pPr algn="just"/>
            <a:r>
              <a:rPr lang="ru-RU" sz="1800" b="1" dirty="0" smtClean="0">
                <a:solidFill>
                  <a:srgbClr val="0070C0"/>
                </a:solidFill>
                <a:latin typeface="Times New Roman" pitchFamily="18" charset="0"/>
                <a:cs typeface="Times New Roman" pitchFamily="18" charset="0"/>
              </a:rPr>
              <a:t>Ответственные лица объекта осуществляют проверку качества продуктов, поступивших на пищеблок, условий хранения продуктов и соблюдения сроков реализации, правильности отбора и хранения суточной пробы, соблюдения технологии приготовления блюд, правил личной гигиены персоналом и дежурными по столовой. </a:t>
            </a:r>
          </a:p>
          <a:p>
            <a:pPr algn="just"/>
            <a:r>
              <a:rPr lang="ru-RU" sz="1800" b="1" dirty="0" smtClean="0">
                <a:solidFill>
                  <a:srgbClr val="0070C0"/>
                </a:solidFill>
                <a:latin typeface="Times New Roman" pitchFamily="18" charset="0"/>
                <a:cs typeface="Times New Roman" pitchFamily="18" charset="0"/>
              </a:rPr>
              <a:t>Выдача готовой пищи осуществляется после проведения органолептической оценки качества готовых блюд медицинским работником с внесением записей в Журнале органолептической оценки качества блюд и кулинарных изделий согласно форме 3 приложения 4 к настоящим Санитарным правилам. </a:t>
            </a:r>
          </a:p>
          <a:p>
            <a:pPr algn="just"/>
            <a:r>
              <a:rPr lang="ru-RU" sz="1800" b="1" dirty="0" smtClean="0">
                <a:solidFill>
                  <a:srgbClr val="0070C0"/>
                </a:solidFill>
                <a:latin typeface="Times New Roman" pitchFamily="18" charset="0"/>
                <a:cs typeface="Times New Roman" pitchFamily="18" charset="0"/>
              </a:rPr>
              <a:t>Ежедневно на пищеблоке отбирается суточная проба готовой продукции. Пробы отбирают в чистую (обработанную кипячением) посуду с крышкой (гарниры отбирают в отдельную посуду) в полном объеме и хранят в специально отведенном месте холодильника при температуре от +2оC до +6оC. Суточная проба хранится до замены приготовленным на следующий день или после выходных блюдом (не зависимо от количества выходных дней) – завтраком, обедом, полдником или ужином</a:t>
            </a:r>
            <a:r>
              <a:rPr lang="ru-RU" sz="1800" b="1" dirty="0" smtClean="0"/>
              <a:t>.</a:t>
            </a:r>
            <a:endParaRPr lang="ru-RU" sz="1800" b="1" dirty="0"/>
          </a:p>
        </p:txBody>
      </p:sp>
      <p:sp>
        <p:nvSpPr>
          <p:cNvPr id="4" name="Номер слайда 3"/>
          <p:cNvSpPr>
            <a:spLocks noGrp="1"/>
          </p:cNvSpPr>
          <p:nvPr>
            <p:ph type="sldNum" sz="quarter" idx="12"/>
          </p:nvPr>
        </p:nvSpPr>
        <p:spPr/>
        <p:txBody>
          <a:bodyPr/>
          <a:lstStyle/>
          <a:p>
            <a:fld id="{3A99570A-E974-42B4-8F6C-096B5D77F75E}" type="slidenum">
              <a:rPr lang="ru-RU" smtClean="0"/>
              <a:pPr/>
              <a:t>18</a:t>
            </a:fld>
            <a:endParaRPr lang="ru-RU"/>
          </a:p>
        </p:txBody>
      </p:sp>
      <p:sp>
        <p:nvSpPr>
          <p:cNvPr id="5" name="Заголовок 4"/>
          <p:cNvSpPr txBox="1">
            <a:spLocks/>
          </p:cNvSpPr>
          <p:nvPr/>
        </p:nvSpPr>
        <p:spPr>
          <a:xfrm>
            <a:off x="0" y="0"/>
            <a:ext cx="9906000" cy="914399"/>
          </a:xfrm>
          <a:prstGeom prst="rect">
            <a:avLst/>
          </a:prstGeom>
          <a:noFill/>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ru-RU" sz="2400" b="1" i="1" u="none" strike="noStrike" kern="1200" cap="none" spc="0" normalizeH="0" baseline="0" noProof="0" dirty="0" smtClean="0">
                <a:ln>
                  <a:noFill/>
                </a:ln>
                <a:solidFill>
                  <a:srgbClr val="0070C0"/>
                </a:solidFill>
                <a:effectLst/>
                <a:uLnTx/>
                <a:uFillTx/>
                <a:latin typeface="Times New Roman" pitchFamily="18" charset="0"/>
                <a:ea typeface="+mn-ea"/>
                <a:cs typeface="Times New Roman" pitchFamily="18" charset="0"/>
              </a:rPr>
              <a:t>Санитарно-эпидемиологические требования  к условиям питания на объектах</a:t>
            </a:r>
            <a:endParaRPr kumimoji="0" lang="ru-RU" sz="2400" b="0" i="1" u="none" strike="noStrike" kern="1200" cap="none" spc="0" normalizeH="0" baseline="0" noProof="0" dirty="0">
              <a:ln>
                <a:noFill/>
              </a:ln>
              <a:solidFill>
                <a:srgbClr val="0070C0"/>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955040"/>
            <a:ext cx="9906000" cy="5902960"/>
          </a:xfrm>
          <a:gradFill>
            <a:gsLst>
              <a:gs pos="0">
                <a:srgbClr val="5E9EFF"/>
              </a:gs>
              <a:gs pos="39999">
                <a:srgbClr val="85C2FF"/>
              </a:gs>
              <a:gs pos="70000">
                <a:srgbClr val="C4D6EB"/>
              </a:gs>
              <a:gs pos="100000">
                <a:srgbClr val="FFEBFA"/>
              </a:gs>
            </a:gsLst>
            <a:lin ang="5400000" scaled="0"/>
          </a:gradFill>
        </p:spPr>
        <p:txBody>
          <a:bodyPr>
            <a:noAutofit/>
          </a:bodyPr>
          <a:lstStyle/>
          <a:p>
            <a:pPr algn="just"/>
            <a:r>
              <a:rPr lang="ru-RU" sz="1450" b="1" dirty="0" smtClean="0">
                <a:solidFill>
                  <a:srgbClr val="0070C0"/>
                </a:solidFill>
                <a:latin typeface="Times New Roman" pitchFamily="18" charset="0"/>
                <a:cs typeface="Times New Roman" pitchFamily="18" charset="0"/>
              </a:rPr>
              <a:t>На объектах персоналу создаются условия для соблюдения правил личной гигиены. Для мытья рук устанавливают умывальные раковины с подводкой к ним горячей и холодной воды, средствами для мытья и сушки рук, урнами для сбора мусора.</a:t>
            </a:r>
          </a:p>
          <a:p>
            <a:pPr algn="just"/>
            <a:r>
              <a:rPr lang="ru-RU" sz="1450" b="1" dirty="0" smtClean="0">
                <a:solidFill>
                  <a:srgbClr val="0070C0"/>
                </a:solidFill>
                <a:latin typeface="Times New Roman" pitchFamily="18" charset="0"/>
                <a:cs typeface="Times New Roman" pitchFamily="18" charset="0"/>
              </a:rPr>
              <a:t>Работники обеспечиваются специальной одеждой с запасом (халат или куртка с брюками , головной убор, обувь).</a:t>
            </a:r>
          </a:p>
          <a:p>
            <a:pPr algn="just"/>
            <a:r>
              <a:rPr lang="ru-RU" sz="1450" b="1" dirty="0" smtClean="0">
                <a:solidFill>
                  <a:srgbClr val="0070C0"/>
                </a:solidFill>
                <a:latin typeface="Times New Roman" pitchFamily="18" charset="0"/>
                <a:cs typeface="Times New Roman" pitchFamily="18" charset="0"/>
              </a:rPr>
              <a:t>Смена специальной одежды осуществляется ежедневно и по мере загрязнения.</a:t>
            </a:r>
          </a:p>
          <a:p>
            <a:pPr algn="just"/>
            <a:r>
              <a:rPr lang="ru-RU" sz="1450" b="1" dirty="0" smtClean="0">
                <a:solidFill>
                  <a:srgbClr val="0070C0"/>
                </a:solidFill>
                <a:latin typeface="Times New Roman" pitchFamily="18" charset="0"/>
                <a:cs typeface="Times New Roman" pitchFamily="18" charset="0"/>
              </a:rPr>
              <a:t>Работники объектов следят за чистотой рук, носят чистую специальную одежду и обувь , при выходе из объекта и перед  посещением туалета снимают специальную одежду, моют руки с мылом перед началом работы и после посещения туалета, а также после каждого перерыва в работе и соприкосновения с загрязненными предметами.</a:t>
            </a:r>
          </a:p>
          <a:p>
            <a:pPr algn="just"/>
            <a:r>
              <a:rPr lang="ru-RU" sz="1450" b="1" dirty="0" smtClean="0">
                <a:solidFill>
                  <a:srgbClr val="0070C0"/>
                </a:solidFill>
                <a:latin typeface="Times New Roman" pitchFamily="18" charset="0"/>
                <a:cs typeface="Times New Roman" pitchFamily="18" charset="0"/>
              </a:rPr>
              <a:t>Работники пищеблока перед началом работы подбирают волосы под колпак или косынку, снимают ювелирные украшения, часы и бьющиеся предметы, коротко стригут ногти и не покрывают их лаком.</a:t>
            </a:r>
          </a:p>
          <a:p>
            <a:pPr algn="just"/>
            <a:r>
              <a:rPr lang="ru-RU" sz="1450" b="1" dirty="0" smtClean="0">
                <a:solidFill>
                  <a:srgbClr val="0070C0"/>
                </a:solidFill>
                <a:latin typeface="Times New Roman" pitchFamily="18" charset="0"/>
                <a:cs typeface="Times New Roman" pitchFamily="18" charset="0"/>
              </a:rPr>
              <a:t>Во избежание попадания посторонних предметов в сырье и готовую продукцию не допускается вносить и хранить в производственных помещениях мелкие стеклянные и металлические предметы (кроме технологического инвентаря), застегивать специальную одежду булавками, иголками и хранить в карманах халатов предметы личного обихода.</a:t>
            </a:r>
          </a:p>
          <a:p>
            <a:pPr algn="just"/>
            <a:r>
              <a:rPr lang="ru-RU" sz="1450" b="1" dirty="0" smtClean="0">
                <a:solidFill>
                  <a:srgbClr val="0070C0"/>
                </a:solidFill>
                <a:latin typeface="Times New Roman" pitchFamily="18" charset="0"/>
                <a:cs typeface="Times New Roman" pitchFamily="18" charset="0"/>
              </a:rPr>
              <a:t>Не допускается работникам входить без специальной одежды в производственные помещения, надевать на нее личную верхнюю одежду. Специальную одежду хранят отдельно от личных вещей.</a:t>
            </a:r>
          </a:p>
          <a:p>
            <a:pPr algn="just"/>
            <a:r>
              <a:rPr lang="ru-RU" sz="1450" b="1" dirty="0" smtClean="0">
                <a:solidFill>
                  <a:srgbClr val="0070C0"/>
                </a:solidFill>
                <a:latin typeface="Times New Roman" pitchFamily="18" charset="0"/>
                <a:cs typeface="Times New Roman" pitchFamily="18" charset="0"/>
              </a:rPr>
              <a:t>Лица с гнойничковыми заболеваниями кожи, нагноившимися порезами, ожогами, ссадинами, больные или носители возбудителей инфекционных заболеваний, так же контактировавшие с больными или носителями временно отстраняются от работы и к работе допускаются после проведения соответствующего медицинского обследования, по заключению врача.</a:t>
            </a:r>
          </a:p>
          <a:p>
            <a:pPr algn="just"/>
            <a:r>
              <a:rPr lang="ru-RU" sz="1450" b="1" dirty="0" smtClean="0">
                <a:solidFill>
                  <a:srgbClr val="0070C0"/>
                </a:solidFill>
                <a:latin typeface="Times New Roman" pitchFamily="18" charset="0"/>
                <a:cs typeface="Times New Roman" pitchFamily="18" charset="0"/>
              </a:rPr>
              <a:t>Работники объектов имеют личные медицинские книжки с отметкой о прохождении обязательного медицинского осмотра, допуска к работе, сведения о прохождении гигиенического обучения.</a:t>
            </a:r>
            <a:endParaRPr lang="ru-RU" sz="1450" b="1" dirty="0">
              <a:solidFill>
                <a:srgbClr val="0070C0"/>
              </a:solidFill>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3A99570A-E974-42B4-8F6C-096B5D77F75E}" type="slidenum">
              <a:rPr lang="ru-RU" smtClean="0"/>
              <a:pPr/>
              <a:t>19</a:t>
            </a:fld>
            <a:endParaRPr lang="ru-RU"/>
          </a:p>
        </p:txBody>
      </p:sp>
      <p:sp>
        <p:nvSpPr>
          <p:cNvPr id="5" name="Заголовок 4"/>
          <p:cNvSpPr txBox="1">
            <a:spLocks noGrp="1"/>
          </p:cNvSpPr>
          <p:nvPr>
            <p:ph type="title"/>
          </p:nvPr>
        </p:nvSpPr>
        <p:spPr>
          <a:xfrm>
            <a:off x="0" y="1"/>
            <a:ext cx="9906000" cy="924560"/>
          </a:xfrm>
          <a:prstGeom prst="rect">
            <a:avLst/>
          </a:prstGeom>
          <a:noFill/>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p>
            <a:pPr algn="ctr"/>
            <a:r>
              <a:rPr lang="ru-RU" sz="2200" b="1" i="1" dirty="0" smtClean="0">
                <a:solidFill>
                  <a:srgbClr val="0070C0"/>
                </a:solidFill>
                <a:latin typeface="Times New Roman" pitchFamily="18" charset="0"/>
                <a:cs typeface="Times New Roman" pitchFamily="18" charset="0"/>
              </a:rPr>
              <a:t>Требования к производственному контролю, условиям труда и бытовому</a:t>
            </a:r>
            <a:br>
              <a:rPr lang="ru-RU" sz="2200" b="1" i="1" dirty="0" smtClean="0">
                <a:solidFill>
                  <a:srgbClr val="0070C0"/>
                </a:solidFill>
                <a:latin typeface="Times New Roman" pitchFamily="18" charset="0"/>
                <a:cs typeface="Times New Roman" pitchFamily="18" charset="0"/>
              </a:rPr>
            </a:br>
            <a:r>
              <a:rPr lang="ru-RU" sz="2200" b="1" i="1" dirty="0" smtClean="0">
                <a:solidFill>
                  <a:srgbClr val="0070C0"/>
                </a:solidFill>
                <a:latin typeface="Times New Roman" pitchFamily="18" charset="0"/>
                <a:cs typeface="Times New Roman" pitchFamily="18" charset="0"/>
              </a:rPr>
              <a:t>обслуживанию персонала</a:t>
            </a:r>
            <a:endParaRPr kumimoji="0" lang="ru-RU" sz="2200" b="0" i="1" u="none" strike="noStrike" kern="1200" cap="none" spc="0" normalizeH="0" baseline="0" noProof="0" dirty="0">
              <a:ln>
                <a:noFill/>
              </a:ln>
              <a:solidFill>
                <a:srgbClr val="0070C0"/>
              </a:solidFill>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Прямоугольник 15"/>
          <p:cNvSpPr/>
          <p:nvPr/>
        </p:nvSpPr>
        <p:spPr>
          <a:xfrm>
            <a:off x="0" y="0"/>
            <a:ext cx="9906000" cy="660400"/>
          </a:xfrm>
          <a:prstGeom prst="rect">
            <a:avLst/>
          </a:prstGeom>
          <a:noFill/>
          <a:ln w="6350" cap="flat" cmpd="sng" algn="ctr">
            <a:solidFill>
              <a:srgbClr val="0070C0"/>
            </a:solidFill>
            <a:prstDash val="solid"/>
            <a:miter lim="800000"/>
          </a:ln>
          <a:effectLst/>
        </p:spPr>
        <p:txBody>
          <a:bodyPr/>
          <a:lstStyle/>
          <a:p>
            <a:pPr algn="ctr"/>
            <a:endParaRPr lang="en-US" sz="6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pPr algn="ctr"/>
            <a:r>
              <a:rPr lang="ru-RU" sz="20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Общие </a:t>
            </a:r>
            <a:r>
              <a:rPr lang="ru-RU" sz="20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положения</a:t>
            </a:r>
          </a:p>
        </p:txBody>
      </p:sp>
      <p:sp>
        <p:nvSpPr>
          <p:cNvPr id="3" name="Номер слайда 2"/>
          <p:cNvSpPr>
            <a:spLocks noGrp="1"/>
          </p:cNvSpPr>
          <p:nvPr>
            <p:ph type="sldNum" sz="quarter" idx="12"/>
          </p:nvPr>
        </p:nvSpPr>
        <p:spPr/>
        <p:txBody>
          <a:bodyPr/>
          <a:lstStyle/>
          <a:p>
            <a:fld id="{3A99570A-E974-42B4-8F6C-096B5D77F75E}" type="slidenum">
              <a:rPr lang="ru-RU" smtClean="0"/>
              <a:pPr/>
              <a:t>2</a:t>
            </a:fld>
            <a:endParaRPr lang="ru-RU"/>
          </a:p>
        </p:txBody>
      </p:sp>
      <p:sp>
        <p:nvSpPr>
          <p:cNvPr id="4" name="Прямоугольник 3"/>
          <p:cNvSpPr/>
          <p:nvPr/>
        </p:nvSpPr>
        <p:spPr>
          <a:xfrm>
            <a:off x="0" y="670560"/>
            <a:ext cx="3860800" cy="6187440"/>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just"/>
            <a:r>
              <a:rPr lang="ru-RU" sz="1350" b="1" dirty="0" smtClean="0">
                <a:solidFill>
                  <a:srgbClr val="0070C0"/>
                </a:solidFill>
                <a:latin typeface="Times New Roman" pitchFamily="18" charset="0"/>
                <a:cs typeface="Times New Roman" pitchFamily="18" charset="0"/>
              </a:rPr>
              <a:t>Настоящие санитарные правила "Санитарно-эпидемиологические требования к детским</a:t>
            </a:r>
          </a:p>
          <a:p>
            <a:pPr algn="just"/>
            <a:r>
              <a:rPr lang="ru-RU" sz="1350" b="1" dirty="0" smtClean="0">
                <a:solidFill>
                  <a:srgbClr val="0070C0"/>
                </a:solidFill>
                <a:latin typeface="Times New Roman" pitchFamily="18" charset="0"/>
                <a:cs typeface="Times New Roman" pitchFamily="18" charset="0"/>
              </a:rPr>
              <a:t>оздоровительным и санаторным объектам" (далее – Санитарные правила) разработаны в</a:t>
            </a:r>
          </a:p>
          <a:p>
            <a:pPr algn="just"/>
            <a:r>
              <a:rPr lang="ru-RU" sz="1350" b="1" dirty="0" smtClean="0">
                <a:solidFill>
                  <a:srgbClr val="0070C0"/>
                </a:solidFill>
                <a:latin typeface="Times New Roman" pitchFamily="18" charset="0"/>
                <a:cs typeface="Times New Roman" pitchFamily="18" charset="0"/>
              </a:rPr>
              <a:t>соответствии с подпунктом 2) пункта 1 статьи 7-1, пунктом 6 статьи 144 и статьи 145 Кодекса</a:t>
            </a:r>
          </a:p>
          <a:p>
            <a:pPr algn="just"/>
            <a:r>
              <a:rPr lang="ru-RU" sz="1350" b="1" dirty="0" smtClean="0">
                <a:solidFill>
                  <a:srgbClr val="0070C0"/>
                </a:solidFill>
                <a:latin typeface="Times New Roman" pitchFamily="18" charset="0"/>
                <a:cs typeface="Times New Roman" pitchFamily="18" charset="0"/>
              </a:rPr>
              <a:t>Республики Казахстан от 18 сентября 2009 года "О здоровье народа и системе здравоохранения"</a:t>
            </a:r>
          </a:p>
          <a:p>
            <a:pPr algn="just"/>
            <a:r>
              <a:rPr lang="ru-RU" sz="1350" b="1" dirty="0" smtClean="0">
                <a:solidFill>
                  <a:srgbClr val="0070C0"/>
                </a:solidFill>
                <a:latin typeface="Times New Roman" pitchFamily="18" charset="0"/>
                <a:cs typeface="Times New Roman" pitchFamily="18" charset="0"/>
              </a:rPr>
              <a:t>(далее – Кодекс), и содержат санитарно-эпидемиологические требования к:</a:t>
            </a:r>
          </a:p>
          <a:p>
            <a:pPr algn="just"/>
            <a:r>
              <a:rPr lang="ru-RU" sz="1350" b="1" dirty="0" smtClean="0">
                <a:solidFill>
                  <a:srgbClr val="0070C0"/>
                </a:solidFill>
                <a:latin typeface="Times New Roman" pitchFamily="18" charset="0"/>
                <a:cs typeface="Times New Roman" pitchFamily="18" charset="0"/>
              </a:rPr>
              <a:t>1) выбору земельного участка под строительство объекта, проектированию, реконструкции,</a:t>
            </a:r>
          </a:p>
          <a:p>
            <a:pPr algn="just"/>
            <a:r>
              <a:rPr lang="ru-RU" sz="1350" b="1" dirty="0" smtClean="0">
                <a:solidFill>
                  <a:srgbClr val="0070C0"/>
                </a:solidFill>
                <a:latin typeface="Times New Roman" pitchFamily="18" charset="0"/>
                <a:cs typeface="Times New Roman" pitchFamily="18" charset="0"/>
              </a:rPr>
              <a:t>эксплуатации;</a:t>
            </a:r>
          </a:p>
          <a:p>
            <a:pPr algn="just"/>
            <a:r>
              <a:rPr lang="ru-RU" sz="1350" b="1" dirty="0" smtClean="0">
                <a:solidFill>
                  <a:srgbClr val="0070C0"/>
                </a:solidFill>
                <a:latin typeface="Times New Roman" pitchFamily="18" charset="0"/>
                <a:cs typeface="Times New Roman" pitchFamily="18" charset="0"/>
              </a:rPr>
              <a:t>2) водоснабжению, водоотведению, теплоснабжению, освещению, вентиляции,</a:t>
            </a:r>
          </a:p>
          <a:p>
            <a:pPr algn="just"/>
            <a:r>
              <a:rPr lang="ru-RU" sz="1350" b="1" dirty="0" smtClean="0">
                <a:solidFill>
                  <a:srgbClr val="0070C0"/>
                </a:solidFill>
                <a:latin typeface="Times New Roman" pitchFamily="18" charset="0"/>
                <a:cs typeface="Times New Roman" pitchFamily="18" charset="0"/>
              </a:rPr>
              <a:t>кондиционированию;</a:t>
            </a:r>
          </a:p>
          <a:p>
            <a:pPr algn="just"/>
            <a:r>
              <a:rPr lang="ru-RU" sz="1350" b="1" dirty="0" smtClean="0">
                <a:solidFill>
                  <a:srgbClr val="0070C0"/>
                </a:solidFill>
                <a:latin typeface="Times New Roman" pitchFamily="18" charset="0"/>
                <a:cs typeface="Times New Roman" pitchFamily="18" charset="0"/>
              </a:rPr>
              <a:t>3) ремонту и содержанию помещений;</a:t>
            </a:r>
          </a:p>
          <a:p>
            <a:pPr algn="just"/>
            <a:r>
              <a:rPr lang="ru-RU" sz="1350" b="1" dirty="0" smtClean="0">
                <a:solidFill>
                  <a:srgbClr val="0070C0"/>
                </a:solidFill>
                <a:latin typeface="Times New Roman" pitchFamily="18" charset="0"/>
                <a:cs typeface="Times New Roman" pitchFamily="18" charset="0"/>
              </a:rPr>
              <a:t>4) условиям проживания;</a:t>
            </a:r>
          </a:p>
          <a:p>
            <a:pPr algn="just"/>
            <a:r>
              <a:rPr lang="ru-RU" sz="1350" b="1" dirty="0" smtClean="0">
                <a:solidFill>
                  <a:srgbClr val="0070C0"/>
                </a:solidFill>
                <a:latin typeface="Times New Roman" pitchFamily="18" charset="0"/>
                <a:cs typeface="Times New Roman" pitchFamily="18" charset="0"/>
              </a:rPr>
              <a:t>5) условиям питания;</a:t>
            </a:r>
          </a:p>
          <a:p>
            <a:pPr algn="just"/>
            <a:r>
              <a:rPr lang="ru-RU" sz="1350" b="1" dirty="0" smtClean="0">
                <a:solidFill>
                  <a:srgbClr val="0070C0"/>
                </a:solidFill>
                <a:latin typeface="Times New Roman" pitchFamily="18" charset="0"/>
                <a:cs typeface="Times New Roman" pitchFamily="18" charset="0"/>
              </a:rPr>
              <a:t>6) производственному контролю, условиям труда и бытовому обслуживанию персонала;</a:t>
            </a:r>
          </a:p>
          <a:p>
            <a:pPr algn="just"/>
            <a:r>
              <a:rPr lang="ru-RU" sz="1350" b="1" dirty="0" smtClean="0">
                <a:solidFill>
                  <a:srgbClr val="0070C0"/>
                </a:solidFill>
                <a:latin typeface="Times New Roman" pitchFamily="18" charset="0"/>
                <a:cs typeface="Times New Roman" pitchFamily="18" charset="0"/>
              </a:rPr>
              <a:t>7) медицинскому обеспечению детей и взрослых, медицинским осмотрам персонала</a:t>
            </a:r>
          </a:p>
          <a:p>
            <a:pPr algn="just"/>
            <a:r>
              <a:rPr lang="ru-RU" sz="1350" b="1" dirty="0" smtClean="0">
                <a:solidFill>
                  <a:srgbClr val="0070C0"/>
                </a:solidFill>
                <a:latin typeface="Times New Roman" pitchFamily="18" charset="0"/>
                <a:cs typeface="Times New Roman" pitchFamily="18" charset="0"/>
              </a:rPr>
              <a:t>оздоровительных (сезонных и круглогодичных) и санаторных объектов, баз и мест отдыха (далее</a:t>
            </a:r>
          </a:p>
          <a:p>
            <a:pPr algn="just"/>
            <a:r>
              <a:rPr lang="ru-RU" sz="1350" b="1" dirty="0" smtClean="0">
                <a:solidFill>
                  <a:srgbClr val="0070C0"/>
                </a:solidFill>
                <a:latin typeface="Times New Roman" pitchFamily="18" charset="0"/>
                <a:cs typeface="Times New Roman" pitchFamily="18" charset="0"/>
              </a:rPr>
              <a:t>– объекты).</a:t>
            </a:r>
            <a:endParaRPr lang="ru-RU" sz="1350" b="1" dirty="0">
              <a:solidFill>
                <a:srgbClr val="0070C0"/>
              </a:solidFill>
              <a:latin typeface="Times New Roman" pitchFamily="18" charset="0"/>
              <a:cs typeface="Times New Roman" pitchFamily="18" charset="0"/>
            </a:endParaRPr>
          </a:p>
        </p:txBody>
      </p:sp>
      <p:sp>
        <p:nvSpPr>
          <p:cNvPr id="7" name="Прямоугольник 6"/>
          <p:cNvSpPr/>
          <p:nvPr/>
        </p:nvSpPr>
        <p:spPr>
          <a:xfrm>
            <a:off x="3881120" y="660400"/>
            <a:ext cx="6024880" cy="6186309"/>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r>
              <a:rPr lang="ru-RU" sz="1100" b="1" dirty="0" smtClean="0">
                <a:solidFill>
                  <a:srgbClr val="0070C0"/>
                </a:solidFill>
                <a:latin typeface="Times New Roman" pitchFamily="18" charset="0"/>
                <a:cs typeface="Times New Roman" pitchFamily="18" charset="0"/>
              </a:rPr>
              <a:t>В настоящих Санитарных правилах используются следующие понятия:</a:t>
            </a:r>
          </a:p>
          <a:p>
            <a:r>
              <a:rPr lang="ru-RU" sz="1100" b="1" dirty="0" smtClean="0">
                <a:solidFill>
                  <a:srgbClr val="0070C0"/>
                </a:solidFill>
                <a:latin typeface="Times New Roman" pitchFamily="18" charset="0"/>
                <a:cs typeface="Times New Roman" pitchFamily="18" charset="0"/>
              </a:rPr>
              <a:t>1) санитарная специальная одежда (далее – специальная одежда) – комплект защитной</a:t>
            </a:r>
          </a:p>
          <a:p>
            <a:r>
              <a:rPr lang="ru-RU" sz="1100" b="1" dirty="0" smtClean="0">
                <a:solidFill>
                  <a:srgbClr val="0070C0"/>
                </a:solidFill>
                <a:latin typeface="Times New Roman" pitchFamily="18" charset="0"/>
                <a:cs typeface="Times New Roman" pitchFamily="18" charset="0"/>
              </a:rPr>
              <a:t>одежды работников, предназначенный для защиты сырья, вспомогательных материалов и готового</a:t>
            </a:r>
          </a:p>
          <a:p>
            <a:r>
              <a:rPr lang="ru-RU" sz="1100" b="1" dirty="0" smtClean="0">
                <a:solidFill>
                  <a:srgbClr val="0070C0"/>
                </a:solidFill>
                <a:latin typeface="Times New Roman" pitchFamily="18" charset="0"/>
                <a:cs typeface="Times New Roman" pitchFamily="18" charset="0"/>
              </a:rPr>
              <a:t>продукта от загрязнения механическими частицами, микроорганизмами;</a:t>
            </a:r>
          </a:p>
          <a:p>
            <a:r>
              <a:rPr lang="ru-RU" sz="1100" b="1" dirty="0" smtClean="0">
                <a:solidFill>
                  <a:srgbClr val="0070C0"/>
                </a:solidFill>
                <a:latin typeface="Times New Roman" pitchFamily="18" charset="0"/>
                <a:cs typeface="Times New Roman" pitchFamily="18" charset="0"/>
              </a:rPr>
              <a:t>2) аэрарий – площадка, навес, оборудованные для принятия воздушных ванн;</a:t>
            </a:r>
          </a:p>
          <a:p>
            <a:r>
              <a:rPr lang="ru-RU" sz="1100" b="1" dirty="0" smtClean="0">
                <a:solidFill>
                  <a:srgbClr val="0070C0"/>
                </a:solidFill>
                <a:latin typeface="Times New Roman" pitchFamily="18" charset="0"/>
                <a:cs typeface="Times New Roman" pitchFamily="18" charset="0"/>
              </a:rPr>
              <a:t>3) детские оздоровительные объекты (далее – ДОО) – объекты для оздоровления детей от 6</a:t>
            </a:r>
          </a:p>
          <a:p>
            <a:r>
              <a:rPr lang="ru-RU" sz="1100" b="1" dirty="0" smtClean="0">
                <a:solidFill>
                  <a:srgbClr val="0070C0"/>
                </a:solidFill>
                <a:latin typeface="Times New Roman" pitchFamily="18" charset="0"/>
                <a:cs typeface="Times New Roman" pitchFamily="18" charset="0"/>
              </a:rPr>
              <a:t>лет, в том числе ДОО круглогодичного действия, создающие условия для освоения</a:t>
            </a:r>
          </a:p>
          <a:p>
            <a:r>
              <a:rPr lang="ru-RU" sz="1100" b="1" dirty="0" smtClean="0">
                <a:solidFill>
                  <a:srgbClr val="0070C0"/>
                </a:solidFill>
                <a:latin typeface="Times New Roman" pitchFamily="18" charset="0"/>
                <a:cs typeface="Times New Roman" pitchFamily="18" charset="0"/>
              </a:rPr>
              <a:t>общеобразовательных учебных программ во время оздоровления, отдыха детей;</a:t>
            </a:r>
          </a:p>
          <a:p>
            <a:r>
              <a:rPr lang="ru-RU" sz="1100" b="1" dirty="0" smtClean="0">
                <a:solidFill>
                  <a:srgbClr val="0070C0"/>
                </a:solidFill>
                <a:latin typeface="Times New Roman" pitchFamily="18" charset="0"/>
                <a:cs typeface="Times New Roman" pitchFamily="18" charset="0"/>
              </a:rPr>
              <a:t>4) бракераж – оценка качества продуктов питания и готовых блюд по органолептическим</a:t>
            </a:r>
          </a:p>
          <a:p>
            <a:r>
              <a:rPr lang="ru-RU" sz="1100" b="1" dirty="0" smtClean="0">
                <a:solidFill>
                  <a:srgbClr val="0070C0"/>
                </a:solidFill>
                <a:latin typeface="Times New Roman" pitchFamily="18" charset="0"/>
                <a:cs typeface="Times New Roman" pitchFamily="18" charset="0"/>
              </a:rPr>
              <a:t>показателям;</a:t>
            </a:r>
          </a:p>
          <a:p>
            <a:r>
              <a:rPr lang="ru-RU" sz="1100" b="1" dirty="0" smtClean="0">
                <a:solidFill>
                  <a:srgbClr val="0070C0"/>
                </a:solidFill>
                <a:latin typeface="Times New Roman" pitchFamily="18" charset="0"/>
                <a:cs typeface="Times New Roman" pitchFamily="18" charset="0"/>
              </a:rPr>
              <a:t>5) проба </a:t>
            </a:r>
            <a:r>
              <a:rPr lang="ru-RU" sz="1100" b="1" dirty="0" err="1" smtClean="0">
                <a:solidFill>
                  <a:srgbClr val="0070C0"/>
                </a:solidFill>
                <a:latin typeface="Times New Roman" pitchFamily="18" charset="0"/>
                <a:cs typeface="Times New Roman" pitchFamily="18" charset="0"/>
              </a:rPr>
              <a:t>Генча</a:t>
            </a:r>
            <a:r>
              <a:rPr lang="ru-RU" sz="1100" b="1" dirty="0" smtClean="0">
                <a:solidFill>
                  <a:srgbClr val="0070C0"/>
                </a:solidFill>
                <a:latin typeface="Times New Roman" pitchFamily="18" charset="0"/>
                <a:cs typeface="Times New Roman" pitchFamily="18" charset="0"/>
              </a:rPr>
              <a:t> – показатель, оценивающий функциональное состояние дыхательной системы</a:t>
            </a:r>
          </a:p>
          <a:p>
            <a:r>
              <a:rPr lang="ru-RU" sz="1100" b="1" dirty="0" smtClean="0">
                <a:solidFill>
                  <a:srgbClr val="0070C0"/>
                </a:solidFill>
                <a:latin typeface="Times New Roman" pitchFamily="18" charset="0"/>
                <a:cs typeface="Times New Roman" pitchFamily="18" charset="0"/>
              </a:rPr>
              <a:t>ребенка;</a:t>
            </a:r>
          </a:p>
          <a:p>
            <a:r>
              <a:rPr lang="ru-RU" sz="1100" b="1" dirty="0" smtClean="0">
                <a:solidFill>
                  <a:srgbClr val="0070C0"/>
                </a:solidFill>
                <a:latin typeface="Times New Roman" pitchFamily="18" charset="0"/>
                <a:cs typeface="Times New Roman" pitchFamily="18" charset="0"/>
              </a:rPr>
              <a:t>6) вентиляция – естественный или искусственный регулируемый воздухообмен в помещениях,</a:t>
            </a:r>
          </a:p>
          <a:p>
            <a:r>
              <a:rPr lang="ru-RU" sz="1100" b="1" dirty="0" smtClean="0">
                <a:solidFill>
                  <a:srgbClr val="0070C0"/>
                </a:solidFill>
                <a:latin typeface="Times New Roman" pitchFamily="18" charset="0"/>
                <a:cs typeface="Times New Roman" pitchFamily="18" charset="0"/>
              </a:rPr>
              <a:t>обеспечивающий создание воздушной среды в соответствии с гигиеническими и технологическими</a:t>
            </a:r>
          </a:p>
          <a:p>
            <a:r>
              <a:rPr lang="ru-RU" sz="1100" b="1" dirty="0" smtClean="0">
                <a:solidFill>
                  <a:srgbClr val="0070C0"/>
                </a:solidFill>
                <a:latin typeface="Times New Roman" pitchFamily="18" charset="0"/>
                <a:cs typeface="Times New Roman" pitchFamily="18" charset="0"/>
              </a:rPr>
              <a:t>требованиями, а также совокупность технических средств, обеспечивающих воздухообмен;</a:t>
            </a:r>
          </a:p>
          <a:p>
            <a:r>
              <a:rPr lang="ru-RU" sz="1100" b="1" dirty="0" smtClean="0">
                <a:solidFill>
                  <a:srgbClr val="0070C0"/>
                </a:solidFill>
                <a:latin typeface="Times New Roman" pitchFamily="18" charset="0"/>
                <a:cs typeface="Times New Roman" pitchFamily="18" charset="0"/>
              </a:rPr>
              <a:t>7) инсоляция – нормируемый показатель солнечной радиации для гигиенической оценки</a:t>
            </a:r>
          </a:p>
          <a:p>
            <a:r>
              <a:rPr lang="ru-RU" sz="1100" b="1" dirty="0" smtClean="0">
                <a:solidFill>
                  <a:srgbClr val="0070C0"/>
                </a:solidFill>
                <a:latin typeface="Times New Roman" pitchFamily="18" charset="0"/>
                <a:cs typeface="Times New Roman" pitchFamily="18" charset="0"/>
              </a:rPr>
              <a:t>помещения;</a:t>
            </a:r>
          </a:p>
          <a:p>
            <a:r>
              <a:rPr lang="ru-RU" sz="1100" b="1" dirty="0" smtClean="0">
                <a:solidFill>
                  <a:srgbClr val="0070C0"/>
                </a:solidFill>
                <a:latin typeface="Times New Roman" pitchFamily="18" charset="0"/>
                <a:cs typeface="Times New Roman" pitchFamily="18" charset="0"/>
              </a:rPr>
              <a:t>8) индекс </a:t>
            </a:r>
            <a:r>
              <a:rPr lang="ru-RU" sz="1100" b="1" dirty="0" err="1" smtClean="0">
                <a:solidFill>
                  <a:srgbClr val="0070C0"/>
                </a:solidFill>
                <a:latin typeface="Times New Roman" pitchFamily="18" charset="0"/>
                <a:cs typeface="Times New Roman" pitchFamily="18" charset="0"/>
              </a:rPr>
              <a:t>Кетле</a:t>
            </a:r>
            <a:r>
              <a:rPr lang="ru-RU" sz="1100" b="1" dirty="0" smtClean="0">
                <a:solidFill>
                  <a:srgbClr val="0070C0"/>
                </a:solidFill>
                <a:latin typeface="Times New Roman" pitchFamily="18" charset="0"/>
                <a:cs typeface="Times New Roman" pitchFamily="18" charset="0"/>
              </a:rPr>
              <a:t> – показатель оценки гармоничности физического развития ребенка;</a:t>
            </a:r>
          </a:p>
          <a:p>
            <a:r>
              <a:rPr lang="ru-RU" sz="1100" b="1" dirty="0" smtClean="0">
                <a:solidFill>
                  <a:srgbClr val="0070C0"/>
                </a:solidFill>
                <a:latin typeface="Times New Roman" pitchFamily="18" charset="0"/>
                <a:cs typeface="Times New Roman" pitchFamily="18" charset="0"/>
              </a:rPr>
              <a:t>9) детские оздоровительные объекты палаточного (</a:t>
            </a:r>
            <a:r>
              <a:rPr lang="ru-RU" sz="1100" b="1" dirty="0" err="1" smtClean="0">
                <a:solidFill>
                  <a:srgbClr val="0070C0"/>
                </a:solidFill>
                <a:latin typeface="Times New Roman" pitchFamily="18" charset="0"/>
                <a:cs typeface="Times New Roman" pitchFamily="18" charset="0"/>
              </a:rPr>
              <a:t>юрточного</a:t>
            </a:r>
            <a:r>
              <a:rPr lang="ru-RU" sz="1100" b="1" dirty="0" smtClean="0">
                <a:solidFill>
                  <a:srgbClr val="0070C0"/>
                </a:solidFill>
                <a:latin typeface="Times New Roman" pitchFamily="18" charset="0"/>
                <a:cs typeface="Times New Roman" pitchFamily="18" charset="0"/>
              </a:rPr>
              <a:t>) типа – это объекты, где</a:t>
            </a:r>
          </a:p>
          <a:p>
            <a:r>
              <a:rPr lang="ru-RU" sz="1100" b="1" dirty="0" smtClean="0">
                <a:solidFill>
                  <a:srgbClr val="0070C0"/>
                </a:solidFill>
                <a:latin typeface="Times New Roman" pitchFamily="18" charset="0"/>
                <a:cs typeface="Times New Roman" pitchFamily="18" charset="0"/>
              </a:rPr>
              <a:t>реализуется форма отдыха детей и подростков с использованием палаток (юрт) для их размещения</a:t>
            </a:r>
          </a:p>
          <a:p>
            <a:r>
              <a:rPr lang="ru-RU" sz="1100" b="1" dirty="0" smtClean="0">
                <a:solidFill>
                  <a:srgbClr val="0070C0"/>
                </a:solidFill>
                <a:latin typeface="Times New Roman" pitchFamily="18" charset="0"/>
                <a:cs typeface="Times New Roman" pitchFamily="18" charset="0"/>
              </a:rPr>
              <a:t>и обслуживания, организуемая в естественных природных условиях в период летних каникул;</a:t>
            </a:r>
          </a:p>
          <a:p>
            <a:r>
              <a:rPr lang="ru-RU" sz="1100" b="1" dirty="0" smtClean="0">
                <a:solidFill>
                  <a:srgbClr val="0070C0"/>
                </a:solidFill>
                <a:latin typeface="Times New Roman" pitchFamily="18" charset="0"/>
                <a:cs typeface="Times New Roman" pitchFamily="18" charset="0"/>
              </a:rPr>
              <a:t>10) санитарно-дворовые установки (далее – СДУ) – туалет, не связанный с</a:t>
            </a:r>
          </a:p>
          <a:p>
            <a:r>
              <a:rPr lang="ru-RU" sz="1100" b="1" dirty="0" smtClean="0">
                <a:solidFill>
                  <a:srgbClr val="0070C0"/>
                </a:solidFill>
                <a:latin typeface="Times New Roman" pitchFamily="18" charset="0"/>
                <a:cs typeface="Times New Roman" pitchFamily="18" charset="0"/>
              </a:rPr>
              <a:t>централизованной канализацией, расположенный на территории объекта, имеющий надземную часть</a:t>
            </a:r>
          </a:p>
          <a:p>
            <a:r>
              <a:rPr lang="ru-RU" sz="1100" b="1" dirty="0" smtClean="0">
                <a:solidFill>
                  <a:srgbClr val="0070C0"/>
                </a:solidFill>
                <a:latin typeface="Times New Roman" pitchFamily="18" charset="0"/>
                <a:cs typeface="Times New Roman" pitchFamily="18" charset="0"/>
              </a:rPr>
              <a:t>и выгребную яму;</a:t>
            </a:r>
          </a:p>
          <a:p>
            <a:r>
              <a:rPr lang="ru-RU" sz="1100" b="1" dirty="0" smtClean="0">
                <a:solidFill>
                  <a:srgbClr val="0070C0"/>
                </a:solidFill>
                <a:latin typeface="Times New Roman" pitchFamily="18" charset="0"/>
                <a:cs typeface="Times New Roman" pitchFamily="18" charset="0"/>
              </a:rPr>
              <a:t>11) солярий – оборудованная площадка, помещение для принятия солнечных ванн;</a:t>
            </a:r>
          </a:p>
          <a:p>
            <a:r>
              <a:rPr lang="ru-RU" sz="1100" b="1" dirty="0" smtClean="0">
                <a:solidFill>
                  <a:srgbClr val="0070C0"/>
                </a:solidFill>
                <a:latin typeface="Times New Roman" pitchFamily="18" charset="0"/>
                <a:cs typeface="Times New Roman" pitchFamily="18" charset="0"/>
              </a:rPr>
              <a:t>12) противотуберкулезный санаторий – объект, предназначенный для профилактики, медицинской реабилитации и отдыха с использованием приоритетно природных лечебных физических факторов (климат, минеральные воды, грязи),  физиотерапевтических методов, лечебной физкультуры.</a:t>
            </a:r>
            <a:endParaRPr lang="ru-RU" sz="11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9526311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9906000" cy="1300480"/>
          </a:xfrm>
        </p:spPr>
        <p:txBody>
          <a:bodyPr>
            <a:normAutofit/>
          </a:bodyPr>
          <a:lstStyle/>
          <a:p>
            <a:pPr algn="ctr"/>
            <a:r>
              <a:rPr lang="ru-RU" sz="1800" b="1" i="1" dirty="0" smtClean="0">
                <a:solidFill>
                  <a:srgbClr val="0070C0"/>
                </a:solidFill>
                <a:latin typeface="Times New Roman" pitchFamily="18" charset="0"/>
                <a:ea typeface="+mn-ea"/>
                <a:cs typeface="Times New Roman" pitchFamily="18" charset="0"/>
              </a:rPr>
              <a:t>Приказ и.о. Министра национальной экономики Республики Казахстан от 24 февраля 2015 года № 128. «Об утверждении Правил проведения обязательных медицинских осмотров» </a:t>
            </a:r>
            <a:r>
              <a:rPr lang="ru-RU" sz="1600" b="1" dirty="0" smtClean="0"/>
              <a:t/>
            </a:r>
            <a:br>
              <a:rPr lang="ru-RU" sz="1600" b="1" dirty="0" smtClean="0"/>
            </a:br>
            <a:r>
              <a:rPr lang="ru-RU" sz="1600" b="1" dirty="0" smtClean="0"/>
              <a:t/>
            </a:r>
            <a:br>
              <a:rPr lang="ru-RU" sz="1600" b="1" dirty="0" smtClean="0"/>
            </a:br>
            <a:r>
              <a:rPr lang="ru-RU" sz="1800" b="1" i="1" dirty="0" smtClean="0">
                <a:solidFill>
                  <a:srgbClr val="0070C0"/>
                </a:solidFill>
                <a:latin typeface="Times New Roman" pitchFamily="18" charset="0"/>
                <a:ea typeface="+mn-ea"/>
                <a:cs typeface="Times New Roman" pitchFamily="18" charset="0"/>
              </a:rPr>
              <a:t>Порядок проведения обязательных медицинских осмотров</a:t>
            </a:r>
            <a:br>
              <a:rPr lang="ru-RU" sz="1800" b="1" i="1" dirty="0" smtClean="0">
                <a:solidFill>
                  <a:srgbClr val="0070C0"/>
                </a:solidFill>
                <a:latin typeface="Times New Roman" pitchFamily="18" charset="0"/>
                <a:ea typeface="+mn-ea"/>
                <a:cs typeface="Times New Roman" pitchFamily="18" charset="0"/>
              </a:rPr>
            </a:br>
            <a:r>
              <a:rPr lang="ru-RU" sz="1800" b="1" i="1" dirty="0" smtClean="0">
                <a:solidFill>
                  <a:srgbClr val="0070C0"/>
                </a:solidFill>
                <a:latin typeface="Times New Roman" pitchFamily="18" charset="0"/>
                <a:ea typeface="+mn-ea"/>
                <a:cs typeface="Times New Roman" pitchFamily="18" charset="0"/>
              </a:rPr>
              <a:t>декретированных групп населения</a:t>
            </a:r>
          </a:p>
        </p:txBody>
      </p:sp>
      <p:sp>
        <p:nvSpPr>
          <p:cNvPr id="3" name="Содержимое 2"/>
          <p:cNvSpPr>
            <a:spLocks noGrp="1"/>
          </p:cNvSpPr>
          <p:nvPr>
            <p:ph idx="1"/>
          </p:nvPr>
        </p:nvSpPr>
        <p:spPr>
          <a:xfrm>
            <a:off x="0" y="1310640"/>
            <a:ext cx="9906000" cy="5394960"/>
          </a:xfrm>
          <a:solidFill>
            <a:srgbClr val="D6F7FC"/>
          </a:solidFill>
        </p:spPr>
        <p:txBody>
          <a:bodyPr>
            <a:noAutofit/>
          </a:bodyPr>
          <a:lstStyle/>
          <a:p>
            <a:pPr algn="just"/>
            <a:r>
              <a:rPr lang="ru-RU" sz="1450" b="1" dirty="0" smtClean="0">
                <a:solidFill>
                  <a:srgbClr val="0070C0"/>
                </a:solidFill>
                <a:latin typeface="Times New Roman" pitchFamily="18" charset="0"/>
                <a:cs typeface="Times New Roman" pitchFamily="18" charset="0"/>
              </a:rPr>
              <a:t>Обязательные медицинские осмотры, лабораторные исследования проводят медицинские организации, имеющие государственную лицензию на указанный вид медицинской деятельности.</a:t>
            </a:r>
          </a:p>
          <a:p>
            <a:pPr algn="just"/>
            <a:r>
              <a:rPr lang="ru-RU" sz="1450" b="1" dirty="0" smtClean="0">
                <a:solidFill>
                  <a:srgbClr val="0070C0"/>
                </a:solidFill>
                <a:latin typeface="Times New Roman" pitchFamily="18" charset="0"/>
                <a:cs typeface="Times New Roman" pitchFamily="18" charset="0"/>
              </a:rPr>
              <a:t>Допуск к работе выдает организация, имеющая лицензию на медицинскую деятельность -экспертиза профессиональной пригодности.</a:t>
            </a:r>
          </a:p>
          <a:p>
            <a:pPr algn="just"/>
            <a:r>
              <a:rPr lang="ru-RU" sz="1450" b="1" dirty="0" smtClean="0">
                <a:solidFill>
                  <a:srgbClr val="0070C0"/>
                </a:solidFill>
                <a:latin typeface="Times New Roman" pitchFamily="18" charset="0"/>
                <a:cs typeface="Times New Roman" pitchFamily="18" charset="0"/>
              </a:rPr>
              <a:t>Приказом руководителя организации, осуществляющей обязательные медицинские осмотры, назначается ответственное лицо (врач терапевт) за проведение обязательных медицинских осмотров, допуска к работе.</a:t>
            </a:r>
          </a:p>
          <a:p>
            <a:pPr algn="just"/>
            <a:r>
              <a:rPr lang="ru-RU" sz="1450" b="1" dirty="0" smtClean="0">
                <a:solidFill>
                  <a:srgbClr val="0070C0"/>
                </a:solidFill>
                <a:latin typeface="Times New Roman" pitchFamily="18" charset="0"/>
                <a:cs typeface="Times New Roman" pitchFamily="18" charset="0"/>
              </a:rPr>
              <a:t>Результаты обязательных медицинских осмотров и лабораторных исследований отражаются в личной медицинской книжке</a:t>
            </a:r>
            <a:r>
              <a:rPr lang="ru-RU" sz="1450" b="1" smtClean="0">
                <a:solidFill>
                  <a:srgbClr val="0070C0"/>
                </a:solidFill>
                <a:latin typeface="Times New Roman" pitchFamily="18" charset="0"/>
                <a:cs typeface="Times New Roman" pitchFamily="18" charset="0"/>
              </a:rPr>
              <a:t>, </a:t>
            </a:r>
            <a:endParaRPr lang="ru-RU" sz="1450" b="1" smtClean="0">
              <a:solidFill>
                <a:srgbClr val="0070C0"/>
              </a:solidFill>
              <a:latin typeface="Times New Roman" pitchFamily="18" charset="0"/>
              <a:cs typeface="Times New Roman" pitchFamily="18" charset="0"/>
            </a:endParaRPr>
          </a:p>
          <a:p>
            <a:pPr algn="just"/>
            <a:r>
              <a:rPr lang="ru-RU" sz="1450" b="1" smtClean="0">
                <a:solidFill>
                  <a:srgbClr val="0070C0"/>
                </a:solidFill>
                <a:latin typeface="Times New Roman" pitchFamily="18" charset="0"/>
                <a:cs typeface="Times New Roman" pitchFamily="18" charset="0"/>
              </a:rPr>
              <a:t>В </a:t>
            </a:r>
            <a:r>
              <a:rPr lang="ru-RU" sz="1450" b="1" dirty="0" smtClean="0">
                <a:solidFill>
                  <a:srgbClr val="0070C0"/>
                </a:solidFill>
                <a:latin typeface="Times New Roman" pitchFamily="18" charset="0"/>
                <a:cs typeface="Times New Roman" pitchFamily="18" charset="0"/>
              </a:rPr>
              <a:t>случае диагностирования инфекционного или паразитарного заболевания, а также выявления носительства возбудителей инфекционных заболеваний, являющихся противопоказанием к допуску к выполняемой (избранной) работе, лицо, ответственное за допуск, направляет больного для лечения в соответствующую лечебно-профилактическую организацию по месту жительства.</a:t>
            </a:r>
          </a:p>
          <a:p>
            <a:pPr algn="just"/>
            <a:r>
              <a:rPr lang="ru-RU" sz="1450" b="1" dirty="0" smtClean="0">
                <a:solidFill>
                  <a:srgbClr val="0070C0"/>
                </a:solidFill>
                <a:latin typeface="Times New Roman" pitchFamily="18" charset="0"/>
                <a:cs typeface="Times New Roman" pitchFamily="18" charset="0"/>
              </a:rPr>
              <a:t>Декретированные лица допускаются к работе после получения отметки о допуске к работе</a:t>
            </a:r>
          </a:p>
          <a:p>
            <a:pPr algn="just"/>
            <a:r>
              <a:rPr lang="ru-RU" sz="1450" b="1" dirty="0" smtClean="0">
                <a:solidFill>
                  <a:srgbClr val="0070C0"/>
                </a:solidFill>
                <a:latin typeface="Times New Roman" pitchFamily="18" charset="0"/>
                <a:cs typeface="Times New Roman" pitchFamily="18" charset="0"/>
              </a:rPr>
              <a:t>в личной медицинской книжке.</a:t>
            </a:r>
          </a:p>
          <a:p>
            <a:pPr algn="just"/>
            <a:r>
              <a:rPr lang="ru-RU" sz="1450" b="1" dirty="0" smtClean="0">
                <a:solidFill>
                  <a:srgbClr val="0070C0"/>
                </a:solidFill>
                <a:latin typeface="Times New Roman" pitchFamily="18" charset="0"/>
                <a:cs typeface="Times New Roman" pitchFamily="18" charset="0"/>
              </a:rPr>
              <a:t>Личные медицинские книжки работников хранятся на рабочем месте.</a:t>
            </a:r>
          </a:p>
          <a:p>
            <a:pPr algn="just"/>
            <a:r>
              <a:rPr lang="ru-RU" sz="1450" b="1" dirty="0" smtClean="0">
                <a:solidFill>
                  <a:srgbClr val="0070C0"/>
                </a:solidFill>
                <a:latin typeface="Times New Roman" pitchFamily="18" charset="0"/>
                <a:cs typeface="Times New Roman" pitchFamily="18" charset="0"/>
              </a:rPr>
              <a:t>Перечень работников, подлежащих обязательным медицинским врачебным осмотрам, а также кратность и объем лабораторных и функциональных исследований лиц, работающих на эпидемиологический значимых объектах определяется приложением 4 к настоящим Правилам.</a:t>
            </a:r>
          </a:p>
        </p:txBody>
      </p:sp>
      <p:sp>
        <p:nvSpPr>
          <p:cNvPr id="4" name="Номер слайда 3"/>
          <p:cNvSpPr>
            <a:spLocks noGrp="1"/>
          </p:cNvSpPr>
          <p:nvPr>
            <p:ph type="sldNum" sz="quarter" idx="12"/>
          </p:nvPr>
        </p:nvSpPr>
        <p:spPr/>
        <p:txBody>
          <a:bodyPr/>
          <a:lstStyle/>
          <a:p>
            <a:fld id="{3A99570A-E974-42B4-8F6C-096B5D77F75E}" type="slidenum">
              <a:rPr lang="ru-RU" smtClean="0"/>
              <a:pPr/>
              <a:t>20</a:t>
            </a:fld>
            <a:endParaRPr lang="ru-R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906000" cy="1381760"/>
          </a:xfrm>
        </p:spPr>
        <p:txBody>
          <a:bodyPr>
            <a:noAutofit/>
          </a:bodyPr>
          <a:lstStyle/>
          <a:p>
            <a:pPr algn="ctr"/>
            <a:r>
              <a:rPr lang="ru-RU" sz="1400" b="1" i="1" dirty="0" smtClean="0">
                <a:solidFill>
                  <a:srgbClr val="0070C0"/>
                </a:solidFill>
                <a:latin typeface="Times New Roman" pitchFamily="18" charset="0"/>
                <a:ea typeface="+mn-ea"/>
                <a:cs typeface="Times New Roman" pitchFamily="18" charset="0"/>
              </a:rPr>
              <a:t>Приложение 4</a:t>
            </a:r>
            <a:br>
              <a:rPr lang="ru-RU" sz="1400" b="1" i="1" dirty="0" smtClean="0">
                <a:solidFill>
                  <a:srgbClr val="0070C0"/>
                </a:solidFill>
                <a:latin typeface="Times New Roman" pitchFamily="18" charset="0"/>
                <a:ea typeface="+mn-ea"/>
                <a:cs typeface="Times New Roman" pitchFamily="18" charset="0"/>
              </a:rPr>
            </a:br>
            <a:r>
              <a:rPr lang="ru-RU" sz="1400" b="1" i="1" dirty="0" smtClean="0">
                <a:solidFill>
                  <a:srgbClr val="0070C0"/>
                </a:solidFill>
                <a:latin typeface="Times New Roman" pitchFamily="18" charset="0"/>
                <a:ea typeface="+mn-ea"/>
                <a:cs typeface="Times New Roman" pitchFamily="18" charset="0"/>
              </a:rPr>
              <a:t>к Правилам проведения</a:t>
            </a:r>
            <a:br>
              <a:rPr lang="ru-RU" sz="1400" b="1" i="1" dirty="0" smtClean="0">
                <a:solidFill>
                  <a:srgbClr val="0070C0"/>
                </a:solidFill>
                <a:latin typeface="Times New Roman" pitchFamily="18" charset="0"/>
                <a:ea typeface="+mn-ea"/>
                <a:cs typeface="Times New Roman" pitchFamily="18" charset="0"/>
              </a:rPr>
            </a:br>
            <a:r>
              <a:rPr lang="ru-RU" sz="1400" b="1" i="1" dirty="0" smtClean="0">
                <a:solidFill>
                  <a:srgbClr val="0070C0"/>
                </a:solidFill>
                <a:latin typeface="Times New Roman" pitchFamily="18" charset="0"/>
                <a:ea typeface="+mn-ea"/>
                <a:cs typeface="Times New Roman" pitchFamily="18" charset="0"/>
              </a:rPr>
              <a:t>обязательных медицинских осмотров</a:t>
            </a:r>
            <a:br>
              <a:rPr lang="ru-RU" sz="1400" b="1" i="1" dirty="0" smtClean="0">
                <a:solidFill>
                  <a:srgbClr val="0070C0"/>
                </a:solidFill>
                <a:latin typeface="Times New Roman" pitchFamily="18" charset="0"/>
                <a:ea typeface="+mn-ea"/>
                <a:cs typeface="Times New Roman" pitchFamily="18" charset="0"/>
              </a:rPr>
            </a:br>
            <a:r>
              <a:rPr lang="ru-RU" sz="1400" b="1" i="1" dirty="0" smtClean="0">
                <a:solidFill>
                  <a:srgbClr val="0070C0"/>
                </a:solidFill>
                <a:latin typeface="Times New Roman" pitchFamily="18" charset="0"/>
                <a:ea typeface="+mn-ea"/>
                <a:cs typeface="Times New Roman" pitchFamily="18" charset="0"/>
              </a:rPr>
              <a:t/>
            </a:r>
            <a:br>
              <a:rPr lang="ru-RU" sz="1400" b="1" i="1" dirty="0" smtClean="0">
                <a:solidFill>
                  <a:srgbClr val="0070C0"/>
                </a:solidFill>
                <a:latin typeface="Times New Roman" pitchFamily="18" charset="0"/>
                <a:ea typeface="+mn-ea"/>
                <a:cs typeface="Times New Roman" pitchFamily="18" charset="0"/>
              </a:rPr>
            </a:br>
            <a:r>
              <a:rPr lang="ru-RU" sz="1400" b="1" i="1" dirty="0" smtClean="0">
                <a:solidFill>
                  <a:srgbClr val="0070C0"/>
                </a:solidFill>
                <a:latin typeface="Times New Roman" pitchFamily="18" charset="0"/>
                <a:ea typeface="+mn-ea"/>
                <a:cs typeface="Times New Roman" pitchFamily="18" charset="0"/>
              </a:rPr>
              <a:t>Перечень работников, подлежащих обязательным медицинским врачебным осмотрам, а</a:t>
            </a:r>
            <a:br>
              <a:rPr lang="ru-RU" sz="1400" b="1" i="1" dirty="0" smtClean="0">
                <a:solidFill>
                  <a:srgbClr val="0070C0"/>
                </a:solidFill>
                <a:latin typeface="Times New Roman" pitchFamily="18" charset="0"/>
                <a:ea typeface="+mn-ea"/>
                <a:cs typeface="Times New Roman" pitchFamily="18" charset="0"/>
              </a:rPr>
            </a:br>
            <a:r>
              <a:rPr lang="ru-RU" sz="1400" b="1" i="1" dirty="0" smtClean="0">
                <a:solidFill>
                  <a:srgbClr val="0070C0"/>
                </a:solidFill>
                <a:latin typeface="Times New Roman" pitchFamily="18" charset="0"/>
                <a:ea typeface="+mn-ea"/>
                <a:cs typeface="Times New Roman" pitchFamily="18" charset="0"/>
              </a:rPr>
              <a:t>также кратность и объем лабораторных и функциональных исследований лиц, работающих на</a:t>
            </a:r>
            <a:br>
              <a:rPr lang="ru-RU" sz="1400" b="1" i="1" dirty="0" smtClean="0">
                <a:solidFill>
                  <a:srgbClr val="0070C0"/>
                </a:solidFill>
                <a:latin typeface="Times New Roman" pitchFamily="18" charset="0"/>
                <a:ea typeface="+mn-ea"/>
                <a:cs typeface="Times New Roman" pitchFamily="18" charset="0"/>
              </a:rPr>
            </a:br>
            <a:r>
              <a:rPr lang="ru-RU" sz="1400" b="1" i="1" dirty="0" smtClean="0">
                <a:solidFill>
                  <a:srgbClr val="0070C0"/>
                </a:solidFill>
                <a:latin typeface="Times New Roman" pitchFamily="18" charset="0"/>
                <a:ea typeface="+mn-ea"/>
                <a:cs typeface="Times New Roman" pitchFamily="18" charset="0"/>
              </a:rPr>
              <a:t>эпидемиологический значимых объектах</a:t>
            </a:r>
          </a:p>
        </p:txBody>
      </p:sp>
      <p:graphicFrame>
        <p:nvGraphicFramePr>
          <p:cNvPr id="5" name="Объект 4"/>
          <p:cNvGraphicFramePr>
            <a:graphicFrameLocks noGrp="1"/>
          </p:cNvGraphicFramePr>
          <p:nvPr>
            <p:ph idx="1"/>
            <p:extLst>
              <p:ext uri="{D42A27DB-BD31-4B8C-83A1-F6EECF244321}">
                <p14:modId xmlns:p14="http://schemas.microsoft.com/office/powerpoint/2010/main" val="3199510501"/>
              </p:ext>
            </p:extLst>
          </p:nvPr>
        </p:nvGraphicFramePr>
        <p:xfrm>
          <a:off x="121919" y="1463040"/>
          <a:ext cx="9662159" cy="5262880"/>
        </p:xfrm>
        <a:graphic>
          <a:graphicData uri="http://schemas.openxmlformats.org/drawingml/2006/table">
            <a:tbl>
              <a:tblPr>
                <a:tableStyleId>{5C22544A-7EE6-4342-B048-85BDC9FD1C3A}</a:tableStyleId>
              </a:tblPr>
              <a:tblGrid>
                <a:gridCol w="2001329"/>
                <a:gridCol w="1820881"/>
                <a:gridCol w="2001329"/>
                <a:gridCol w="1919310"/>
                <a:gridCol w="1919310"/>
              </a:tblGrid>
              <a:tr h="746895">
                <a:tc rowSpan="2">
                  <a:txBody>
                    <a:bodyPr/>
                    <a:lstStyle/>
                    <a:p>
                      <a:pPr algn="ctr" fontAlgn="ctr"/>
                      <a:r>
                        <a:rPr lang="ru-RU" sz="1200" b="1" i="1" kern="1200" dirty="0">
                          <a:solidFill>
                            <a:srgbClr val="0070C0"/>
                          </a:solidFill>
                          <a:latin typeface="Times New Roman" pitchFamily="18" charset="0"/>
                          <a:ea typeface="+mn-ea"/>
                          <a:cs typeface="Times New Roman" pitchFamily="18" charset="0"/>
                        </a:rPr>
                        <a:t>№</a:t>
                      </a:r>
                    </a:p>
                  </a:txBody>
                  <a:tcPr marL="6317" marR="6317" marT="63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rowSpan="2">
                  <a:txBody>
                    <a:bodyPr/>
                    <a:lstStyle/>
                    <a:p>
                      <a:pPr algn="ctr" fontAlgn="ctr"/>
                      <a:r>
                        <a:rPr lang="ru-RU" sz="1200" b="1" i="1" kern="1200" dirty="0">
                          <a:solidFill>
                            <a:srgbClr val="0070C0"/>
                          </a:solidFill>
                          <a:latin typeface="Times New Roman" pitchFamily="18" charset="0"/>
                          <a:ea typeface="+mn-ea"/>
                          <a:cs typeface="Times New Roman" pitchFamily="18" charset="0"/>
                        </a:rPr>
                        <a:t>Перечень выполняемых работ</a:t>
                      </a:r>
                    </a:p>
                  </a:txBody>
                  <a:tcPr marL="6317" marR="6317" marT="63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ctr"/>
                      <a:r>
                        <a:rPr lang="ru-RU" sz="1200" b="1" i="1" kern="1200" dirty="0">
                          <a:solidFill>
                            <a:srgbClr val="0070C0"/>
                          </a:solidFill>
                          <a:latin typeface="Times New Roman" pitchFamily="18" charset="0"/>
                          <a:ea typeface="+mn-ea"/>
                          <a:cs typeface="Times New Roman" pitchFamily="18" charset="0"/>
                        </a:rPr>
                        <a:t>Предварительные медицинские осмотры (при поступлении на работу)</a:t>
                      </a:r>
                    </a:p>
                  </a:txBody>
                  <a:tcPr marL="6317" marR="6317" marT="63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gridSpan="2">
                  <a:txBody>
                    <a:bodyPr/>
                    <a:lstStyle/>
                    <a:p>
                      <a:pPr algn="ctr" fontAlgn="ctr"/>
                      <a:r>
                        <a:rPr lang="ru-RU" sz="1200" b="1" i="1" kern="1200" dirty="0">
                          <a:solidFill>
                            <a:srgbClr val="0070C0"/>
                          </a:solidFill>
                          <a:latin typeface="Times New Roman" pitchFamily="18" charset="0"/>
                          <a:ea typeface="+mn-ea"/>
                          <a:cs typeface="Times New Roman" pitchFamily="18" charset="0"/>
                        </a:rPr>
                        <a:t>Периодические медицинские осмотры</a:t>
                      </a:r>
                    </a:p>
                  </a:txBody>
                  <a:tcPr marL="6317" marR="6317" marT="63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hMerge="1">
                  <a:txBody>
                    <a:bodyPr/>
                    <a:lstStyle/>
                    <a:p>
                      <a:endParaRPr lang="ru-RU"/>
                    </a:p>
                  </a:txBody>
                  <a:tcPr/>
                </a:tc>
              </a:tr>
              <a:tr h="754943">
                <a:tc vMerge="1">
                  <a:txBody>
                    <a:bodyPr/>
                    <a:lstStyle/>
                    <a:p>
                      <a:endParaRPr lang="ru-RU"/>
                    </a:p>
                  </a:txBody>
                  <a:tcPr/>
                </a:tc>
                <a:tc vMerge="1">
                  <a:txBody>
                    <a:bodyPr/>
                    <a:lstStyle/>
                    <a:p>
                      <a:endParaRPr lang="ru-RU"/>
                    </a:p>
                  </a:txBody>
                  <a:tcPr/>
                </a:tc>
                <a:tc>
                  <a:txBody>
                    <a:bodyPr/>
                    <a:lstStyle/>
                    <a:p>
                      <a:pPr algn="ctr" fontAlgn="ctr"/>
                      <a:r>
                        <a:rPr lang="ru-RU" sz="1200" b="1" i="1" kern="1200" dirty="0">
                          <a:solidFill>
                            <a:srgbClr val="0070C0"/>
                          </a:solidFill>
                          <a:latin typeface="Times New Roman" pitchFamily="18" charset="0"/>
                          <a:ea typeface="+mn-ea"/>
                          <a:cs typeface="Times New Roman" pitchFamily="18" charset="0"/>
                        </a:rPr>
                        <a:t>Врачебный осмотр, лабораторные и функциональные исследования</a:t>
                      </a:r>
                    </a:p>
                  </a:txBody>
                  <a:tcPr marL="6317" marR="6317" marT="63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ctr"/>
                      <a:r>
                        <a:rPr lang="ru-RU" sz="1200" b="1" i="1" kern="1200" dirty="0">
                          <a:solidFill>
                            <a:srgbClr val="0070C0"/>
                          </a:solidFill>
                          <a:latin typeface="Times New Roman" pitchFamily="18" charset="0"/>
                          <a:ea typeface="+mn-ea"/>
                          <a:cs typeface="Times New Roman" pitchFamily="18" charset="0"/>
                        </a:rPr>
                        <a:t>Периодичность осмотров</a:t>
                      </a:r>
                    </a:p>
                  </a:txBody>
                  <a:tcPr marL="6317" marR="6317" marT="63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ctr"/>
                      <a:r>
                        <a:rPr lang="ru-RU" sz="1200" b="1" i="1" kern="1200">
                          <a:solidFill>
                            <a:srgbClr val="0070C0"/>
                          </a:solidFill>
                          <a:latin typeface="Times New Roman" pitchFamily="18" charset="0"/>
                          <a:ea typeface="+mn-ea"/>
                          <a:cs typeface="Times New Roman" pitchFamily="18" charset="0"/>
                        </a:rPr>
                        <a:t>Врачебный осмотр, лабораторные и функциональные исследования</a:t>
                      </a:r>
                    </a:p>
                  </a:txBody>
                  <a:tcPr marL="6317" marR="6317" marT="63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r>
              <a:tr h="201522">
                <a:tc>
                  <a:txBody>
                    <a:bodyPr/>
                    <a:lstStyle/>
                    <a:p>
                      <a:pPr algn="ctr" fontAlgn="b"/>
                      <a:r>
                        <a:rPr lang="ru-RU" sz="1200" b="1" i="1" kern="1200">
                          <a:solidFill>
                            <a:srgbClr val="0070C0"/>
                          </a:solidFill>
                          <a:latin typeface="Times New Roman" pitchFamily="18" charset="0"/>
                          <a:ea typeface="+mn-ea"/>
                          <a:cs typeface="Times New Roman" pitchFamily="18" charset="0"/>
                        </a:rPr>
                        <a:t>1</a:t>
                      </a:r>
                    </a:p>
                  </a:txBody>
                  <a:tcPr marL="6317" marR="6317" marT="631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b"/>
                      <a:r>
                        <a:rPr lang="ru-RU" sz="1200" b="1" i="1" kern="1200" dirty="0">
                          <a:solidFill>
                            <a:srgbClr val="0070C0"/>
                          </a:solidFill>
                          <a:latin typeface="Times New Roman" pitchFamily="18" charset="0"/>
                          <a:ea typeface="+mn-ea"/>
                          <a:cs typeface="Times New Roman" pitchFamily="18" charset="0"/>
                        </a:rPr>
                        <a:t>2</a:t>
                      </a:r>
                    </a:p>
                  </a:txBody>
                  <a:tcPr marL="6317" marR="6317" marT="631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b"/>
                      <a:r>
                        <a:rPr lang="ru-RU" sz="1200" b="1" i="1" kern="1200" dirty="0">
                          <a:solidFill>
                            <a:srgbClr val="0070C0"/>
                          </a:solidFill>
                          <a:latin typeface="Times New Roman" pitchFamily="18" charset="0"/>
                          <a:ea typeface="+mn-ea"/>
                          <a:cs typeface="Times New Roman" pitchFamily="18" charset="0"/>
                        </a:rPr>
                        <a:t>3</a:t>
                      </a:r>
                    </a:p>
                  </a:txBody>
                  <a:tcPr marL="6317" marR="6317" marT="631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b"/>
                      <a:r>
                        <a:rPr lang="ru-RU" sz="1200" b="1" i="1" kern="1200" dirty="0">
                          <a:solidFill>
                            <a:srgbClr val="0070C0"/>
                          </a:solidFill>
                          <a:latin typeface="Times New Roman" pitchFamily="18" charset="0"/>
                          <a:ea typeface="+mn-ea"/>
                          <a:cs typeface="Times New Roman" pitchFamily="18" charset="0"/>
                        </a:rPr>
                        <a:t>4</a:t>
                      </a:r>
                    </a:p>
                  </a:txBody>
                  <a:tcPr marL="6317" marR="6317" marT="631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b"/>
                      <a:r>
                        <a:rPr lang="ru-RU" sz="1200" b="1" i="1" kern="1200">
                          <a:solidFill>
                            <a:srgbClr val="0070C0"/>
                          </a:solidFill>
                          <a:latin typeface="Times New Roman" pitchFamily="18" charset="0"/>
                          <a:ea typeface="+mn-ea"/>
                          <a:cs typeface="Times New Roman" pitchFamily="18" charset="0"/>
                        </a:rPr>
                        <a:t>5</a:t>
                      </a:r>
                    </a:p>
                  </a:txBody>
                  <a:tcPr marL="6317" marR="6317" marT="631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r>
              <a:tr h="3559520">
                <a:tc>
                  <a:txBody>
                    <a:bodyPr/>
                    <a:lstStyle/>
                    <a:p>
                      <a:pPr algn="ctr" fontAlgn="t"/>
                      <a:r>
                        <a:rPr lang="ru-RU" sz="1200" b="1" i="1" kern="1200">
                          <a:solidFill>
                            <a:srgbClr val="0070C0"/>
                          </a:solidFill>
                          <a:latin typeface="Times New Roman" pitchFamily="18" charset="0"/>
                          <a:ea typeface="+mn-ea"/>
                          <a:cs typeface="Times New Roman" pitchFamily="18" charset="0"/>
                        </a:rPr>
                        <a:t>8</a:t>
                      </a:r>
                    </a:p>
                  </a:txBody>
                  <a:tcPr marL="6317" marR="6317" marT="6317"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t"/>
                      <a:r>
                        <a:rPr lang="ru-RU" sz="1200" b="1" i="1" kern="1200" dirty="0">
                          <a:solidFill>
                            <a:srgbClr val="0070C0"/>
                          </a:solidFill>
                          <a:latin typeface="Times New Roman" pitchFamily="18" charset="0"/>
                          <a:ea typeface="+mn-ea"/>
                          <a:cs typeface="Times New Roman" pitchFamily="18" charset="0"/>
                        </a:rPr>
                        <a:t>Работники сезонных детских и подростковых оздоровительных организаций</a:t>
                      </a:r>
                    </a:p>
                  </a:txBody>
                  <a:tcPr marL="6317" marR="6317" marT="6317"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t"/>
                      <a:r>
                        <a:rPr lang="ru-RU" sz="1200" b="1" i="1" kern="1200" dirty="0">
                          <a:solidFill>
                            <a:srgbClr val="0070C0"/>
                          </a:solidFill>
                          <a:latin typeface="Times New Roman" pitchFamily="18" charset="0"/>
                          <a:ea typeface="+mn-ea"/>
                          <a:cs typeface="Times New Roman" pitchFamily="18" charset="0"/>
                        </a:rPr>
                        <a:t>Врачебный осмотр: терапевт; </a:t>
                      </a:r>
                      <a:r>
                        <a:rPr lang="ru-RU" sz="1200" b="1" i="1" kern="1200" dirty="0" err="1">
                          <a:solidFill>
                            <a:srgbClr val="0070C0"/>
                          </a:solidFill>
                          <a:latin typeface="Times New Roman" pitchFamily="18" charset="0"/>
                          <a:ea typeface="+mn-ea"/>
                          <a:cs typeface="Times New Roman" pitchFamily="18" charset="0"/>
                        </a:rPr>
                        <a:t>дерматовенеролог</a:t>
                      </a:r>
                      <a:r>
                        <a:rPr lang="ru-RU" sz="1200" b="1" i="1" kern="1200" dirty="0">
                          <a:solidFill>
                            <a:srgbClr val="0070C0"/>
                          </a:solidFill>
                          <a:latin typeface="Times New Roman" pitchFamily="18" charset="0"/>
                          <a:ea typeface="+mn-ea"/>
                          <a:cs typeface="Times New Roman" pitchFamily="18" charset="0"/>
                        </a:rPr>
                        <a:t>; лабораторные и функциональные исследования: флюорография; обследование на яйца гельминтов; обследование на сифилис; обследование на носительство возбудителей кишечных инфекций: дизентерии, сальмонеллеза, брюшного тифа, паратифов А и В; обследование на носительство патогенного стафилококка</a:t>
                      </a:r>
                    </a:p>
                  </a:txBody>
                  <a:tcPr marL="6317" marR="6317" marT="6317"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t"/>
                      <a:r>
                        <a:rPr lang="ru-RU" sz="1200" b="1" i="1" kern="1200" dirty="0">
                          <a:solidFill>
                            <a:srgbClr val="0070C0"/>
                          </a:solidFill>
                          <a:latin typeface="Times New Roman" pitchFamily="18" charset="0"/>
                          <a:ea typeface="+mn-ea"/>
                          <a:cs typeface="Times New Roman" pitchFamily="18" charset="0"/>
                        </a:rPr>
                        <a:t>Через каждые 12 месяцев (перед началом сезона)</a:t>
                      </a:r>
                    </a:p>
                  </a:txBody>
                  <a:tcPr marL="6317" marR="6317" marT="6317"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c>
                  <a:txBody>
                    <a:bodyPr/>
                    <a:lstStyle/>
                    <a:p>
                      <a:pPr algn="ctr" fontAlgn="t"/>
                      <a:r>
                        <a:rPr lang="ru-RU" sz="1200" b="1" i="1" kern="1200" dirty="0">
                          <a:solidFill>
                            <a:srgbClr val="0070C0"/>
                          </a:solidFill>
                          <a:latin typeface="Times New Roman" pitchFamily="18" charset="0"/>
                          <a:ea typeface="+mn-ea"/>
                          <a:cs typeface="Times New Roman" pitchFamily="18" charset="0"/>
                        </a:rPr>
                        <a:t>Врачебный осмотр: терапевт; </a:t>
                      </a:r>
                      <a:r>
                        <a:rPr lang="ru-RU" sz="1200" b="1" i="1" kern="1200" dirty="0" err="1">
                          <a:solidFill>
                            <a:srgbClr val="0070C0"/>
                          </a:solidFill>
                          <a:latin typeface="Times New Roman" pitchFamily="18" charset="0"/>
                          <a:ea typeface="+mn-ea"/>
                          <a:cs typeface="Times New Roman" pitchFamily="18" charset="0"/>
                        </a:rPr>
                        <a:t>дерматовенеролог</a:t>
                      </a:r>
                      <a:r>
                        <a:rPr lang="ru-RU" sz="1200" b="1" i="1" kern="1200" dirty="0">
                          <a:solidFill>
                            <a:srgbClr val="0070C0"/>
                          </a:solidFill>
                          <a:latin typeface="Times New Roman" pitchFamily="18" charset="0"/>
                          <a:ea typeface="+mn-ea"/>
                          <a:cs typeface="Times New Roman" pitchFamily="18" charset="0"/>
                        </a:rPr>
                        <a:t>; лабораторные и функциональные </a:t>
                      </a:r>
                      <a:r>
                        <a:rPr lang="ru-RU" sz="1200" b="1" i="1" kern="1200" dirty="0" err="1">
                          <a:solidFill>
                            <a:srgbClr val="0070C0"/>
                          </a:solidFill>
                          <a:latin typeface="Times New Roman" pitchFamily="18" charset="0"/>
                          <a:ea typeface="+mn-ea"/>
                          <a:cs typeface="Times New Roman" pitchFamily="18" charset="0"/>
                        </a:rPr>
                        <a:t>иследования</a:t>
                      </a:r>
                      <a:r>
                        <a:rPr lang="ru-RU" sz="1200" b="1" i="1" kern="1200" dirty="0">
                          <a:solidFill>
                            <a:srgbClr val="0070C0"/>
                          </a:solidFill>
                          <a:latin typeface="Times New Roman" pitchFamily="18" charset="0"/>
                          <a:ea typeface="+mn-ea"/>
                          <a:cs typeface="Times New Roman" pitchFamily="18" charset="0"/>
                        </a:rPr>
                        <a:t>: </a:t>
                      </a:r>
                      <a:r>
                        <a:rPr lang="ru-RU" sz="1200" b="1" i="1" kern="1200" dirty="0" err="1">
                          <a:solidFill>
                            <a:srgbClr val="0070C0"/>
                          </a:solidFill>
                          <a:latin typeface="Times New Roman" pitchFamily="18" charset="0"/>
                          <a:ea typeface="+mn-ea"/>
                          <a:cs typeface="Times New Roman" pitchFamily="18" charset="0"/>
                        </a:rPr>
                        <a:t>флюроорграфия</a:t>
                      </a:r>
                      <a:r>
                        <a:rPr lang="ru-RU" sz="1200" b="1" i="1" kern="1200" dirty="0">
                          <a:solidFill>
                            <a:srgbClr val="0070C0"/>
                          </a:solidFill>
                          <a:latin typeface="Times New Roman" pitchFamily="18" charset="0"/>
                          <a:ea typeface="+mn-ea"/>
                          <a:cs typeface="Times New Roman" pitchFamily="18" charset="0"/>
                        </a:rPr>
                        <a:t>; обследование на яйца гельминтов; на сифилис; на носительство </a:t>
                      </a:r>
                      <a:r>
                        <a:rPr lang="ru-RU" sz="1200" b="1" i="1" kern="1200" dirty="0" err="1">
                          <a:solidFill>
                            <a:srgbClr val="0070C0"/>
                          </a:solidFill>
                          <a:latin typeface="Times New Roman" pitchFamily="18" charset="0"/>
                          <a:ea typeface="+mn-ea"/>
                          <a:cs typeface="Times New Roman" pitchFamily="18" charset="0"/>
                        </a:rPr>
                        <a:t>возбудителейкишечных</a:t>
                      </a:r>
                      <a:r>
                        <a:rPr lang="ru-RU" sz="1200" b="1" i="1" kern="1200" dirty="0">
                          <a:solidFill>
                            <a:srgbClr val="0070C0"/>
                          </a:solidFill>
                          <a:latin typeface="Times New Roman" pitchFamily="18" charset="0"/>
                          <a:ea typeface="+mn-ea"/>
                          <a:cs typeface="Times New Roman" pitchFamily="18" charset="0"/>
                        </a:rPr>
                        <a:t> инфекций: дизентерии, сальмонеллеза, брюшного тифа, паратифов </a:t>
                      </a:r>
                      <a:r>
                        <a:rPr lang="ru-RU" sz="1200" b="1" i="1" kern="1200" dirty="0" err="1">
                          <a:solidFill>
                            <a:srgbClr val="0070C0"/>
                          </a:solidFill>
                          <a:latin typeface="Times New Roman" pitchFamily="18" charset="0"/>
                          <a:ea typeface="+mn-ea"/>
                          <a:cs typeface="Times New Roman" pitchFamily="18" charset="0"/>
                        </a:rPr>
                        <a:t>АиВ</a:t>
                      </a:r>
                      <a:r>
                        <a:rPr lang="ru-RU" sz="1200" b="1" i="1" kern="1200" dirty="0">
                          <a:solidFill>
                            <a:srgbClr val="0070C0"/>
                          </a:solidFill>
                          <a:latin typeface="Times New Roman" pitchFamily="18" charset="0"/>
                          <a:ea typeface="+mn-ea"/>
                          <a:cs typeface="Times New Roman" pitchFamily="18" charset="0"/>
                        </a:rPr>
                        <a:t>; на носительство патогенного стафилококка</a:t>
                      </a:r>
                    </a:p>
                  </a:txBody>
                  <a:tcPr marL="6317" marR="6317" marT="6317"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6F7FC"/>
                    </a:solidFill>
                  </a:tcPr>
                </a:tc>
              </a:tr>
            </a:tbl>
          </a:graphicData>
        </a:graphic>
      </p:graphicFrame>
      <p:sp>
        <p:nvSpPr>
          <p:cNvPr id="4" name="Номер слайда 3"/>
          <p:cNvSpPr>
            <a:spLocks noGrp="1"/>
          </p:cNvSpPr>
          <p:nvPr>
            <p:ph type="sldNum" sz="quarter" idx="12"/>
          </p:nvPr>
        </p:nvSpPr>
        <p:spPr/>
        <p:txBody>
          <a:bodyPr/>
          <a:lstStyle/>
          <a:p>
            <a:fld id="{3A99570A-E974-42B4-8F6C-096B5D77F75E}" type="slidenum">
              <a:rPr lang="ru-RU" smtClean="0"/>
              <a:pPr/>
              <a:t>21</a:t>
            </a:fld>
            <a:endParaRPr lang="ru-RU"/>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Object 21" hidden="1"/>
          <p:cNvGraphicFramePr>
            <a:graphicFrameLocks/>
          </p:cNvGraphicFramePr>
          <p:nvPr>
            <p:custDataLst>
              <p:tags r:id="rId3"/>
            </p:custDataLst>
            <p:extLst/>
          </p:nvPr>
        </p:nvGraphicFramePr>
        <p:xfrm>
          <a:off x="381270" y="1"/>
          <a:ext cx="161974" cy="161974"/>
        </p:xfrm>
        <a:graphic>
          <a:graphicData uri="http://schemas.openxmlformats.org/presentationml/2006/ole">
            <mc:AlternateContent xmlns:mc="http://schemas.openxmlformats.org/markup-compatibility/2006">
              <mc:Choice xmlns:v="urn:schemas-microsoft-com:vml" Requires="v">
                <p:oleObj spid="_x0000_s20804" name="think-cell Slide" r:id="rId7" imgW="360" imgH="360" progId="">
                  <p:embed/>
                </p:oleObj>
              </mc:Choice>
              <mc:Fallback>
                <p:oleObj name="think-cell Slide" r:id="rId7" imgW="360" imgH="360" progId="">
                  <p:embed/>
                  <p:pic>
                    <p:nvPicPr>
                      <p:cNvPr id="0" name="Picture 323"/>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270" y="1"/>
                        <a:ext cx="16197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Rectangle 17"/>
          <p:cNvSpPr>
            <a:spLocks noChangeArrowheads="1"/>
          </p:cNvSpPr>
          <p:nvPr>
            <p:custDataLst>
              <p:tags r:id="rId4"/>
            </p:custDataLst>
          </p:nvPr>
        </p:nvSpPr>
        <p:spPr bwMode="gray">
          <a:xfrm>
            <a:off x="5036546" y="1977006"/>
            <a:ext cx="3854040" cy="192211"/>
          </a:xfrm>
          <a:prstGeom prst="rect">
            <a:avLst/>
          </a:prstGeom>
          <a:noFill/>
          <a:ln w="9525">
            <a:noFill/>
            <a:miter lim="800000"/>
            <a:headEnd/>
            <a:tailEnd/>
          </a:ln>
          <a:effectLst/>
        </p:spPr>
        <p:txBody>
          <a:bodyPr wrap="square" lIns="0" tIns="0" rIns="0" bIns="0">
            <a:spAutoFit/>
          </a:bodyPr>
          <a:lstStyle/>
          <a:p>
            <a:pPr defTabSz="931973" fontAlgn="base">
              <a:spcBef>
                <a:spcPct val="80000"/>
              </a:spcBef>
              <a:spcAft>
                <a:spcPct val="0"/>
              </a:spcAft>
              <a:buClr>
                <a:srgbClr val="002960"/>
              </a:buClr>
            </a:pPr>
            <a:r>
              <a:rPr lang="ru-RU" sz="1224" b="1" dirty="0">
                <a:solidFill>
                  <a:srgbClr val="0065BD"/>
                </a:solidFill>
                <a:cs typeface="Arial" charset="0"/>
              </a:rPr>
              <a:t>    </a:t>
            </a:r>
            <a:endParaRPr lang="en-US" sz="1224" b="1" dirty="0">
              <a:solidFill>
                <a:srgbClr val="0065BD"/>
              </a:solidFill>
              <a:cs typeface="Arial" charset="0"/>
            </a:endParaRPr>
          </a:p>
        </p:txBody>
      </p:sp>
      <p:sp>
        <p:nvSpPr>
          <p:cNvPr id="27" name="Chevron 26"/>
          <p:cNvSpPr/>
          <p:nvPr/>
        </p:nvSpPr>
        <p:spPr>
          <a:xfrm>
            <a:off x="4775200" y="1827030"/>
            <a:ext cx="568959" cy="4379596"/>
          </a:xfrm>
          <a:prstGeom prst="chevron">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632" dirty="0" err="1">
              <a:solidFill>
                <a:srgbClr val="000000"/>
              </a:solidFill>
            </a:endParaRPr>
          </a:p>
        </p:txBody>
      </p:sp>
      <p:sp>
        <p:nvSpPr>
          <p:cNvPr id="20" name="Прямоугольник 19"/>
          <p:cNvSpPr/>
          <p:nvPr/>
        </p:nvSpPr>
        <p:spPr>
          <a:xfrm>
            <a:off x="0" y="0"/>
            <a:ext cx="9906000" cy="711201"/>
          </a:xfrm>
          <a:prstGeom prst="rect">
            <a:avLst/>
          </a:prstGeom>
          <a:noFill/>
        </p:spPr>
        <p:style>
          <a:lnRef idx="1">
            <a:schemeClr val="accent1"/>
          </a:lnRef>
          <a:fillRef idx="2">
            <a:schemeClr val="accent1"/>
          </a:fillRef>
          <a:effectRef idx="1">
            <a:schemeClr val="accent1"/>
          </a:effectRef>
          <a:fontRef idx="minor">
            <a:schemeClr val="dk1"/>
          </a:fontRef>
        </p:style>
        <p:txBody>
          <a:bodyPr/>
          <a:lstStyle/>
          <a:p>
            <a:pPr algn="ctr"/>
            <a:r>
              <a:rPr lang="ru-RU" sz="2200" b="1" i="1" dirty="0">
                <a:solidFill>
                  <a:srgbClr val="0070C0"/>
                </a:solidFill>
                <a:latin typeface="Times New Roman" pitchFamily="18" charset="0"/>
                <a:cs typeface="Times New Roman" pitchFamily="18" charset="0"/>
              </a:rPr>
              <a:t>Санитарно-эпидемиологические </a:t>
            </a:r>
            <a:r>
              <a:rPr lang="ru-RU" sz="2200" b="1" i="1" dirty="0" smtClean="0">
                <a:solidFill>
                  <a:srgbClr val="0070C0"/>
                </a:solidFill>
                <a:latin typeface="Times New Roman" pitchFamily="18" charset="0"/>
                <a:cs typeface="Times New Roman" pitchFamily="18" charset="0"/>
              </a:rPr>
              <a:t>требования  </a:t>
            </a:r>
            <a:r>
              <a:rPr lang="ru-RU" sz="2200" b="1" i="1" dirty="0">
                <a:solidFill>
                  <a:srgbClr val="0070C0"/>
                </a:solidFill>
                <a:latin typeface="Times New Roman" pitchFamily="18" charset="0"/>
                <a:cs typeface="Times New Roman" pitchFamily="18" charset="0"/>
              </a:rPr>
              <a:t>к медицинскому обеспечению </a:t>
            </a:r>
            <a:endParaRPr lang="ru-RU" sz="2200" b="1" i="1" dirty="0" smtClean="0">
              <a:solidFill>
                <a:srgbClr val="0070C0"/>
              </a:solidFill>
              <a:latin typeface="Times New Roman" pitchFamily="18" charset="0"/>
              <a:cs typeface="Times New Roman" pitchFamily="18" charset="0"/>
            </a:endParaRPr>
          </a:p>
          <a:p>
            <a:pPr algn="ctr"/>
            <a:r>
              <a:rPr lang="ru-RU" sz="2200" b="1" i="1" dirty="0" smtClean="0">
                <a:solidFill>
                  <a:srgbClr val="0070C0"/>
                </a:solidFill>
                <a:latin typeface="Times New Roman" pitchFamily="18" charset="0"/>
                <a:cs typeface="Times New Roman" pitchFamily="18" charset="0"/>
              </a:rPr>
              <a:t>на </a:t>
            </a:r>
            <a:r>
              <a:rPr lang="ru-RU" sz="2200" b="1" i="1" dirty="0">
                <a:solidFill>
                  <a:srgbClr val="0070C0"/>
                </a:solidFill>
                <a:latin typeface="Times New Roman" pitchFamily="18" charset="0"/>
                <a:cs typeface="Times New Roman" pitchFamily="18" charset="0"/>
              </a:rPr>
              <a:t>объектах</a:t>
            </a:r>
            <a:endParaRPr lang="ru-RU" sz="2200" i="1" dirty="0">
              <a:solidFill>
                <a:srgbClr val="0070C0"/>
              </a:solidFill>
              <a:latin typeface="Times New Roman" pitchFamily="18" charset="0"/>
              <a:cs typeface="Times New Roman" pitchFamily="18" charset="0"/>
            </a:endParaRPr>
          </a:p>
        </p:txBody>
      </p:sp>
      <p:sp>
        <p:nvSpPr>
          <p:cNvPr id="37" name="Rectangle 7"/>
          <p:cNvSpPr>
            <a:spLocks noChangeArrowheads="1"/>
          </p:cNvSpPr>
          <p:nvPr/>
        </p:nvSpPr>
        <p:spPr bwMode="auto">
          <a:xfrm>
            <a:off x="0" y="701041"/>
            <a:ext cx="4704080" cy="6156960"/>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1"/>
            </a:solidFill>
            <a:miter lim="800000"/>
            <a:headEnd/>
            <a:tailEnd/>
          </a:ln>
        </p:spPr>
        <p:txBody>
          <a:bodyPr rot="0" vert="horz" wrap="square" lIns="93269" tIns="46634" rIns="93269" bIns="46634" anchor="t" anchorCtr="0" upright="1">
            <a:noAutofit/>
          </a:bodyPr>
          <a:lstStyle/>
          <a:p>
            <a:pPr>
              <a:buFont typeface="Arial" pitchFamily="34" charset="0"/>
              <a:buChar char="•"/>
            </a:pPr>
            <a:r>
              <a:rPr lang="ru-RU" sz="1200" b="1" dirty="0" smtClean="0">
                <a:solidFill>
                  <a:srgbClr val="0070C0"/>
                </a:solidFill>
                <a:latin typeface="Times New Roman" pitchFamily="18" charset="0"/>
                <a:cs typeface="Times New Roman" pitchFamily="18" charset="0"/>
              </a:rPr>
              <a:t>На объектах обеспечивается медицинское обслуживание.</a:t>
            </a:r>
          </a:p>
          <a:p>
            <a:pPr>
              <a:buFont typeface="Arial" pitchFamily="34" charset="0"/>
              <a:buChar char="•"/>
            </a:pPr>
            <a:r>
              <a:rPr lang="ru-RU" sz="1200" b="1" dirty="0" smtClean="0">
                <a:solidFill>
                  <a:srgbClr val="0070C0"/>
                </a:solidFill>
                <a:latin typeface="Times New Roman" pitchFamily="18" charset="0"/>
                <a:cs typeface="Times New Roman" pitchFamily="18" charset="0"/>
              </a:rPr>
              <a:t> На объекте медицинскими работниками проводятся следующие мероприятия:</a:t>
            </a:r>
          </a:p>
          <a:p>
            <a:r>
              <a:rPr lang="ru-RU" sz="1200" b="1" dirty="0" smtClean="0">
                <a:solidFill>
                  <a:srgbClr val="0070C0"/>
                </a:solidFill>
                <a:latin typeface="Times New Roman" pitchFamily="18" charset="0"/>
                <a:cs typeface="Times New Roman" pitchFamily="18" charset="0"/>
              </a:rPr>
              <a:t>1) разработка комплексного плана оздоровительных мероприятий, направленного на снижение заболеваемости и укрепление здоровья детей;</a:t>
            </a:r>
          </a:p>
          <a:p>
            <a:r>
              <a:rPr lang="ru-RU" sz="1200" b="1" dirty="0" smtClean="0">
                <a:solidFill>
                  <a:srgbClr val="0070C0"/>
                </a:solidFill>
                <a:latin typeface="Times New Roman" pitchFamily="18" charset="0"/>
                <a:cs typeface="Times New Roman" pitchFamily="18" charset="0"/>
              </a:rPr>
              <a:t>2) проверка питьевого режима и питания;</a:t>
            </a:r>
          </a:p>
          <a:p>
            <a:r>
              <a:rPr lang="ru-RU" sz="1200" b="1" dirty="0" smtClean="0">
                <a:solidFill>
                  <a:srgbClr val="0070C0"/>
                </a:solidFill>
                <a:latin typeface="Times New Roman" pitchFamily="18" charset="0"/>
                <a:cs typeface="Times New Roman" pitchFamily="18" charset="0"/>
              </a:rPr>
              <a:t>3) проверка готовности помещений, территории, мест купания и занятия спортом;</a:t>
            </a:r>
          </a:p>
          <a:p>
            <a:r>
              <a:rPr lang="ru-RU" sz="1200" b="1" dirty="0" smtClean="0">
                <a:solidFill>
                  <a:srgbClr val="0070C0"/>
                </a:solidFill>
                <a:latin typeface="Times New Roman" pitchFamily="18" charset="0"/>
                <a:cs typeface="Times New Roman" pitchFamily="18" charset="0"/>
              </a:rPr>
              <a:t>4) проведение динамического наблюдения за состоянием здоровья детей, проведение закаливания, оздоровления;</a:t>
            </a:r>
          </a:p>
          <a:p>
            <a:r>
              <a:rPr lang="ru-RU" sz="1200" b="1" dirty="0" smtClean="0">
                <a:solidFill>
                  <a:srgbClr val="0070C0"/>
                </a:solidFill>
                <a:latin typeface="Times New Roman" pitchFamily="18" charset="0"/>
                <a:cs typeface="Times New Roman" pitchFamily="18" charset="0"/>
              </a:rPr>
              <a:t>5) проведение учета за своевременным прохождением работниками объектов профилактических медицинских осмотров и ежедневный контроль здоровья работников пищеблока с регистрацией данных в "Журнале результатов осмотра работников пищеблока" согласно форме 4</a:t>
            </a:r>
          </a:p>
          <a:p>
            <a:r>
              <a:rPr lang="ru-RU" sz="1200" b="1" dirty="0" smtClean="0">
                <a:solidFill>
                  <a:srgbClr val="0070C0"/>
                </a:solidFill>
                <a:latin typeface="Times New Roman" pitchFamily="18" charset="0"/>
                <a:cs typeface="Times New Roman" pitchFamily="18" charset="0"/>
              </a:rPr>
              <a:t>приложения 4 к настоящим Санитарным правилам;</a:t>
            </a:r>
          </a:p>
          <a:p>
            <a:r>
              <a:rPr lang="ru-RU" sz="1200" b="1" dirty="0" smtClean="0">
                <a:solidFill>
                  <a:srgbClr val="0070C0"/>
                </a:solidFill>
                <a:latin typeface="Times New Roman" pitchFamily="18" charset="0"/>
                <a:cs typeface="Times New Roman" pitchFamily="18" charset="0"/>
              </a:rPr>
              <a:t>6) проведение анализа выполнения суточных норм по основным продуктам с последующей коррекцией и ведением ведомости контроля за выполнением норм продуктов питания, согласно</a:t>
            </a:r>
          </a:p>
          <a:p>
            <a:r>
              <a:rPr lang="ru-RU" sz="1200" b="1" dirty="0" smtClean="0">
                <a:solidFill>
                  <a:srgbClr val="0070C0"/>
                </a:solidFill>
                <a:latin typeface="Times New Roman" pitchFamily="18" charset="0"/>
                <a:cs typeface="Times New Roman" pitchFamily="18" charset="0"/>
              </a:rPr>
              <a:t>форме 5 приложения 4 к настоящим Санитарным правилам;</a:t>
            </a:r>
          </a:p>
          <a:p>
            <a:r>
              <a:rPr lang="ru-RU" sz="1200" b="1" dirty="0" smtClean="0">
                <a:solidFill>
                  <a:srgbClr val="0070C0"/>
                </a:solidFill>
                <a:latin typeface="Times New Roman" pitchFamily="18" charset="0"/>
                <a:cs typeface="Times New Roman" pitchFamily="18" charset="0"/>
              </a:rPr>
              <a:t>7) проведение оценки эффективности оздоровления детей в условиях ДОО согласно</a:t>
            </a:r>
          </a:p>
          <a:p>
            <a:r>
              <a:rPr lang="ru-RU" sz="1200" b="1" dirty="0" smtClean="0">
                <a:solidFill>
                  <a:srgbClr val="0070C0"/>
                </a:solidFill>
                <a:latin typeface="Times New Roman" pitchFamily="18" charset="0"/>
                <a:cs typeface="Times New Roman" pitchFamily="18" charset="0"/>
              </a:rPr>
              <a:t>приложению 5 к настоящим Санитарным правилам;</a:t>
            </a:r>
          </a:p>
          <a:p>
            <a:r>
              <a:rPr lang="ru-RU" sz="1200" b="1" dirty="0" smtClean="0">
                <a:solidFill>
                  <a:srgbClr val="0070C0"/>
                </a:solidFill>
                <a:latin typeface="Times New Roman" pitchFamily="18" charset="0"/>
                <a:cs typeface="Times New Roman" pitchFamily="18" charset="0"/>
              </a:rPr>
              <a:t>8) распределение на медицинские группы для занятий физкультурой, информирование</a:t>
            </a:r>
          </a:p>
          <a:p>
            <a:r>
              <a:rPr lang="ru-RU" sz="1200" b="1" dirty="0" smtClean="0">
                <a:solidFill>
                  <a:srgbClr val="0070C0"/>
                </a:solidFill>
                <a:latin typeface="Times New Roman" pitchFamily="18" charset="0"/>
                <a:cs typeface="Times New Roman" pitchFamily="18" charset="0"/>
              </a:rPr>
              <a:t>инструкторов по физической культуре и спорту о состоянии здоровья детей, рекомендуемом</a:t>
            </a:r>
          </a:p>
          <a:p>
            <a:r>
              <a:rPr lang="ru-RU" sz="1200" b="1" dirty="0" smtClean="0">
                <a:solidFill>
                  <a:srgbClr val="0070C0"/>
                </a:solidFill>
                <a:latin typeface="Times New Roman" pitchFamily="18" charset="0"/>
                <a:cs typeface="Times New Roman" pitchFamily="18" charset="0"/>
              </a:rPr>
              <a:t>режиме спортивных занятий;</a:t>
            </a:r>
          </a:p>
          <a:p>
            <a:r>
              <a:rPr lang="ru-RU" sz="1200" b="1" dirty="0" smtClean="0">
                <a:solidFill>
                  <a:srgbClr val="0070C0"/>
                </a:solidFill>
                <a:latin typeface="Times New Roman" pitchFamily="18" charset="0"/>
                <a:cs typeface="Times New Roman" pitchFamily="18" charset="0"/>
              </a:rPr>
              <a:t>9) проведение приема, оказание заболевшим медицинской помощи;</a:t>
            </a:r>
          </a:p>
          <a:p>
            <a:r>
              <a:rPr lang="en-US" sz="1400" b="1" dirty="0">
                <a:solidFill>
                  <a:srgbClr val="188AD8"/>
                </a:solidFill>
                <a:latin typeface="Times New Roman" pitchFamily="18" charset="0"/>
                <a:cs typeface="Times New Roman" pitchFamily="18" charset="0"/>
              </a:rPr>
              <a:t>     </a:t>
            </a:r>
            <a:endParaRPr lang="ru-RU" sz="1400" b="1" dirty="0">
              <a:solidFill>
                <a:srgbClr val="188AD8"/>
              </a:solidFill>
              <a:latin typeface="Times New Roman" pitchFamily="18" charset="0"/>
              <a:cs typeface="Times New Roman" pitchFamily="18" charset="0"/>
            </a:endParaRPr>
          </a:p>
        </p:txBody>
      </p:sp>
      <p:sp>
        <p:nvSpPr>
          <p:cNvPr id="42" name="Rectangle 7"/>
          <p:cNvSpPr>
            <a:spLocks noChangeArrowheads="1"/>
          </p:cNvSpPr>
          <p:nvPr/>
        </p:nvSpPr>
        <p:spPr bwMode="auto">
          <a:xfrm>
            <a:off x="5455920" y="701040"/>
            <a:ext cx="4450080" cy="6156960"/>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1"/>
            </a:solidFill>
            <a:miter lim="800000"/>
            <a:headEnd/>
            <a:tailEnd/>
          </a:ln>
        </p:spPr>
        <p:txBody>
          <a:bodyPr rot="0" vert="horz" wrap="square" lIns="93269" tIns="46634" rIns="93269" bIns="46634" anchor="t" anchorCtr="0" upright="1">
            <a:noAutofit/>
          </a:bodyPr>
          <a:lstStyle/>
          <a:p>
            <a:pPr algn="just"/>
            <a:r>
              <a:rPr lang="ru-RU" sz="1200" b="1" dirty="0" smtClean="0">
                <a:solidFill>
                  <a:srgbClr val="0070C0"/>
                </a:solidFill>
                <a:latin typeface="Times New Roman" pitchFamily="18" charset="0"/>
                <a:cs typeface="Times New Roman" pitchFamily="18" charset="0"/>
              </a:rPr>
              <a:t>10) оказание первой медицинской помощи при возникновении несчастных случаев, транспортировка в ближайший стационар;</a:t>
            </a:r>
          </a:p>
          <a:p>
            <a:pPr algn="just"/>
            <a:r>
              <a:rPr lang="ru-RU" sz="1200" b="1" dirty="0" smtClean="0">
                <a:solidFill>
                  <a:srgbClr val="0070C0"/>
                </a:solidFill>
                <a:latin typeface="Times New Roman" pitchFamily="18" charset="0"/>
                <a:cs typeface="Times New Roman" pitchFamily="18" charset="0"/>
              </a:rPr>
              <a:t>11) передача экстренного извещения в территориальное подразделение ведомства государственного органа в сфере санитарно-эпидемиологического благополучия населения о</a:t>
            </a:r>
          </a:p>
          <a:p>
            <a:pPr algn="just"/>
            <a:r>
              <a:rPr lang="ru-RU" sz="1200" b="1" dirty="0" smtClean="0">
                <a:solidFill>
                  <a:srgbClr val="0070C0"/>
                </a:solidFill>
                <a:latin typeface="Times New Roman" pitchFamily="18" charset="0"/>
                <a:cs typeface="Times New Roman" pitchFamily="18" charset="0"/>
              </a:rPr>
              <a:t>случаях инфекционных и паразитарных заболеваний или подозрениях на него, с организацией и проведением санитарно-противоэпидемических мероприятий;</a:t>
            </a:r>
          </a:p>
          <a:p>
            <a:pPr algn="just"/>
            <a:r>
              <a:rPr lang="ru-RU" sz="1200" b="1" dirty="0" smtClean="0">
                <a:solidFill>
                  <a:srgbClr val="0070C0"/>
                </a:solidFill>
                <a:latin typeface="Times New Roman" pitchFamily="18" charset="0"/>
                <a:cs typeface="Times New Roman" pitchFamily="18" charset="0"/>
              </a:rPr>
              <a:t>12) ежедневное проведение осмотра за содержанием пищеблока, условиями и сроками хранения пищевых продуктов, технологией приготовления пищи, качеством готовой пищи, также санитарным состоянием и содержанием всех помещений и территории, источников водоснабжения;</a:t>
            </a:r>
          </a:p>
          <a:p>
            <a:pPr algn="just"/>
            <a:r>
              <a:rPr lang="ru-RU" sz="1200" b="1" dirty="0" smtClean="0">
                <a:solidFill>
                  <a:srgbClr val="0070C0"/>
                </a:solidFill>
                <a:latin typeface="Times New Roman" pitchFamily="18" charset="0"/>
                <a:cs typeface="Times New Roman" pitchFamily="18" charset="0"/>
              </a:rPr>
              <a:t>13) обследование маршрута и места купания за 1 – 2 календарных дня до отправления детей в поход инструктором по туризму или другим ответственным работником объекта;</a:t>
            </a:r>
          </a:p>
          <a:p>
            <a:pPr algn="just"/>
            <a:r>
              <a:rPr lang="ru-RU" sz="1200" b="1" dirty="0" smtClean="0">
                <a:solidFill>
                  <a:srgbClr val="0070C0"/>
                </a:solidFill>
                <a:latin typeface="Times New Roman" pitchFamily="18" charset="0"/>
                <a:cs typeface="Times New Roman" pitchFamily="18" charset="0"/>
              </a:rPr>
              <a:t>14) контроль за температурой воды при купании детей в бассейнах и водоемах (при температуре воды не ниже + 20оC, воздуха не ниже + 23оC).</a:t>
            </a:r>
          </a:p>
        </p:txBody>
      </p:sp>
    </p:spTree>
    <p:custDataLst>
      <p:tags r:id="rId2"/>
    </p:custDataLst>
    <p:extLst>
      <p:ext uri="{BB962C8B-B14F-4D97-AF65-F5344CB8AC3E}">
        <p14:creationId xmlns:p14="http://schemas.microsoft.com/office/powerpoint/2010/main" val="2576921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37920"/>
            <a:ext cx="9906000" cy="5720080"/>
          </a:xfrm>
          <a:gradFill>
            <a:gsLst>
              <a:gs pos="0">
                <a:srgbClr val="5E9EFF"/>
              </a:gs>
              <a:gs pos="39999">
                <a:srgbClr val="85C2FF"/>
              </a:gs>
              <a:gs pos="70000">
                <a:srgbClr val="C4D6EB"/>
              </a:gs>
              <a:gs pos="100000">
                <a:srgbClr val="FFEBFA"/>
              </a:gs>
            </a:gsLst>
            <a:lin ang="5400000" scaled="0"/>
          </a:gradFill>
        </p:spPr>
        <p:txBody>
          <a:bodyPr>
            <a:noAutofit/>
          </a:bodyPr>
          <a:lstStyle/>
          <a:p>
            <a:pPr algn="just"/>
            <a:r>
              <a:rPr lang="ru-RU" sz="2400" b="1" dirty="0" smtClean="0">
                <a:solidFill>
                  <a:srgbClr val="0070C0"/>
                </a:solidFill>
                <a:latin typeface="Times New Roman" pitchFamily="18" charset="0"/>
                <a:cs typeface="Times New Roman" pitchFamily="18" charset="0"/>
              </a:rPr>
              <a:t>На объектах при регистрации инфекционных заболеваний ведутся журналы учета инфекционных заболеваний и регистрации микробиологических и </a:t>
            </a:r>
            <a:r>
              <a:rPr lang="ru-RU" sz="2400" b="1" dirty="0" err="1" smtClean="0">
                <a:solidFill>
                  <a:srgbClr val="0070C0"/>
                </a:solidFill>
                <a:latin typeface="Times New Roman" pitchFamily="18" charset="0"/>
                <a:cs typeface="Times New Roman" pitchFamily="18" charset="0"/>
              </a:rPr>
              <a:t>паразитологических</a:t>
            </a:r>
            <a:r>
              <a:rPr lang="ru-RU" sz="2400" b="1" dirty="0" smtClean="0">
                <a:solidFill>
                  <a:srgbClr val="0070C0"/>
                </a:solidFill>
                <a:latin typeface="Times New Roman" pitchFamily="18" charset="0"/>
                <a:cs typeface="Times New Roman" pitchFamily="18" charset="0"/>
              </a:rPr>
              <a:t> исследований, утвержденные приказом исполняющего обязанности Министра здравоохранения Республики Казахстан от 23 ноября 2010 года № 907 "Об утверждении форм первичной медицинской документации организаций здравоохранения" (зарегистрирован в Реестре государственной регистрации нормативных правовых актов под № 6697).</a:t>
            </a:r>
          </a:p>
          <a:p>
            <a:pPr algn="just"/>
            <a:r>
              <a:rPr lang="ru-RU" sz="2400" b="1" dirty="0" smtClean="0">
                <a:solidFill>
                  <a:srgbClr val="0070C0"/>
                </a:solidFill>
                <a:latin typeface="Times New Roman" pitchFamily="18" charset="0"/>
                <a:cs typeface="Times New Roman" pitchFamily="18" charset="0"/>
              </a:rPr>
              <a:t>Обработку медицинского оборудования, инвентаря и сбор медицинских отходов проводят в соответствии с требованиями санитарных правил, гигиенических нормативов согласно пункту 6 статьи 144 и статьи 145 Кодекса.</a:t>
            </a:r>
            <a:endParaRPr lang="ru-RU" sz="2400" b="1" dirty="0">
              <a:solidFill>
                <a:srgbClr val="0070C0"/>
              </a:solidFill>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3A99570A-E974-42B4-8F6C-096B5D77F75E}" type="slidenum">
              <a:rPr lang="ru-RU" smtClean="0"/>
              <a:pPr/>
              <a:t>23</a:t>
            </a:fld>
            <a:endParaRPr lang="ru-RU"/>
          </a:p>
        </p:txBody>
      </p:sp>
      <p:sp>
        <p:nvSpPr>
          <p:cNvPr id="5" name="Заголовок 4"/>
          <p:cNvSpPr>
            <a:spLocks noGrp="1"/>
          </p:cNvSpPr>
          <p:nvPr>
            <p:ph type="title"/>
          </p:nvPr>
        </p:nvSpPr>
        <p:spPr>
          <a:xfrm>
            <a:off x="0" y="0"/>
            <a:ext cx="9906000" cy="1127761"/>
          </a:xfrm>
          <a:prstGeom prst="rect">
            <a:avLst/>
          </a:prstGeom>
          <a:no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400" b="1" i="1" dirty="0">
                <a:solidFill>
                  <a:srgbClr val="0070C0"/>
                </a:solidFill>
                <a:latin typeface="Times New Roman" pitchFamily="18" charset="0"/>
                <a:cs typeface="Times New Roman" pitchFamily="18" charset="0"/>
              </a:rPr>
              <a:t>Санитарно-эпидемиологические </a:t>
            </a:r>
            <a:r>
              <a:rPr lang="ru-RU" sz="2400" b="1" i="1" dirty="0" smtClean="0">
                <a:solidFill>
                  <a:srgbClr val="0070C0"/>
                </a:solidFill>
                <a:latin typeface="Times New Roman" pitchFamily="18" charset="0"/>
                <a:cs typeface="Times New Roman" pitchFamily="18" charset="0"/>
              </a:rPr>
              <a:t>требования  </a:t>
            </a:r>
            <a:r>
              <a:rPr lang="ru-RU" sz="2400" b="1" i="1" dirty="0">
                <a:solidFill>
                  <a:srgbClr val="0070C0"/>
                </a:solidFill>
                <a:latin typeface="Times New Roman" pitchFamily="18" charset="0"/>
                <a:cs typeface="Times New Roman" pitchFamily="18" charset="0"/>
              </a:rPr>
              <a:t>к медицинскому обеспечению </a:t>
            </a:r>
            <a:r>
              <a:rPr lang="ru-RU" sz="2400" b="1" i="1" dirty="0" smtClean="0">
                <a:solidFill>
                  <a:srgbClr val="0070C0"/>
                </a:solidFill>
                <a:latin typeface="Times New Roman" pitchFamily="18" charset="0"/>
                <a:cs typeface="Times New Roman" pitchFamily="18" charset="0"/>
              </a:rPr>
              <a:t>на </a:t>
            </a:r>
            <a:r>
              <a:rPr lang="ru-RU" sz="2400" b="1" i="1" dirty="0">
                <a:solidFill>
                  <a:srgbClr val="0070C0"/>
                </a:solidFill>
                <a:latin typeface="Times New Roman" pitchFamily="18" charset="0"/>
                <a:cs typeface="Times New Roman" pitchFamily="18" charset="0"/>
              </a:rPr>
              <a:t>объектах</a:t>
            </a:r>
            <a:endParaRPr lang="ru-RU" sz="2400" i="1"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812800"/>
            <a:ext cx="9906000" cy="6045200"/>
          </a:xfrm>
          <a:gradFill>
            <a:gsLst>
              <a:gs pos="0">
                <a:srgbClr val="5E9EFF"/>
              </a:gs>
              <a:gs pos="39999">
                <a:srgbClr val="85C2FF"/>
              </a:gs>
              <a:gs pos="70000">
                <a:srgbClr val="C4D6EB"/>
              </a:gs>
              <a:gs pos="100000">
                <a:srgbClr val="FFEBFA"/>
              </a:gs>
            </a:gsLst>
            <a:lin ang="5400000" scaled="0"/>
          </a:gradFill>
        </p:spPr>
        <p:txBody>
          <a:bodyPr>
            <a:noAutofit/>
          </a:bodyPr>
          <a:lstStyle/>
          <a:p>
            <a:pPr algn="just"/>
            <a:r>
              <a:rPr lang="ru-RU" sz="1600" b="1" dirty="0" smtClean="0">
                <a:solidFill>
                  <a:srgbClr val="0070C0"/>
                </a:solidFill>
                <a:latin typeface="Times New Roman" pitchFamily="18" charset="0"/>
                <a:cs typeface="Times New Roman" pitchFamily="18" charset="0"/>
              </a:rPr>
              <a:t>Пляж размещается на обособленном участке, на отдалении от портов, шлюзов, гидроэлектростанций, мест спуска сточных вод, стойбищ и водопоя скота или располагается выше указанных источников загрязнения.</a:t>
            </a:r>
          </a:p>
          <a:p>
            <a:pPr algn="just"/>
            <a:r>
              <a:rPr lang="ru-RU" sz="1600" b="1" dirty="0" smtClean="0">
                <a:solidFill>
                  <a:srgbClr val="0070C0"/>
                </a:solidFill>
                <a:latin typeface="Times New Roman" pitchFamily="18" charset="0"/>
                <a:cs typeface="Times New Roman" pitchFamily="18" charset="0"/>
              </a:rPr>
              <a:t>Дно водоема выбирается песчаным, свободным от тины, водорослей, коряг, острых камней. Глубина водоема в местах купания детей составляет от 0,7 до 1,3 м.</a:t>
            </a:r>
          </a:p>
          <a:p>
            <a:pPr algn="just"/>
            <a:r>
              <a:rPr lang="ru-RU" sz="1600" b="1" dirty="0" smtClean="0">
                <a:solidFill>
                  <a:srgbClr val="0070C0"/>
                </a:solidFill>
                <a:latin typeface="Times New Roman" pitchFamily="18" charset="0"/>
                <a:cs typeface="Times New Roman" pitchFamily="18" charset="0"/>
              </a:rPr>
              <a:t>Допускается оборудовать пляж навесами от солнца, лежаками и скамейками. На территории устанавливают кабины для переодевания, СДУ или </a:t>
            </a:r>
            <a:r>
              <a:rPr lang="ru-RU" sz="1600" b="1" dirty="0" err="1" smtClean="0">
                <a:solidFill>
                  <a:srgbClr val="0070C0"/>
                </a:solidFill>
                <a:latin typeface="Times New Roman" pitchFamily="18" charset="0"/>
                <a:cs typeface="Times New Roman" pitchFamily="18" charset="0"/>
              </a:rPr>
              <a:t>биотуалеты</a:t>
            </a:r>
            <a:r>
              <a:rPr lang="ru-RU" sz="1600" b="1" dirty="0" smtClean="0">
                <a:solidFill>
                  <a:srgbClr val="0070C0"/>
                </a:solidFill>
                <a:latin typeface="Times New Roman" pitchFamily="18" charset="0"/>
                <a:cs typeface="Times New Roman" pitchFamily="18" charset="0"/>
              </a:rPr>
              <a:t>, урны для сбора мусора, которые содержатся в чистоте.</a:t>
            </a:r>
          </a:p>
          <a:p>
            <a:pPr algn="just"/>
            <a:r>
              <a:rPr lang="ru-RU" sz="1600" b="1" dirty="0" smtClean="0">
                <a:solidFill>
                  <a:srgbClr val="0070C0"/>
                </a:solidFill>
                <a:latin typeface="Times New Roman" pitchFamily="18" charset="0"/>
                <a:cs typeface="Times New Roman" pitchFamily="18" charset="0"/>
              </a:rPr>
              <a:t>Пляжи оборудуются игровыми устройствами соответственно возрасту детей, а также соляриями, аэрариями для дозированного приема процедур.</a:t>
            </a:r>
          </a:p>
          <a:p>
            <a:pPr algn="just"/>
            <a:r>
              <a:rPr lang="ru-RU" sz="1600" b="1" dirty="0" smtClean="0">
                <a:solidFill>
                  <a:srgbClr val="0070C0"/>
                </a:solidFill>
                <a:latin typeface="Times New Roman" pitchFamily="18" charset="0"/>
                <a:cs typeface="Times New Roman" pitchFamily="18" charset="0"/>
              </a:rPr>
              <a:t>Перед началом купального сезона администрацией объекта обеспечивается проведение исследования воды с водоемов на санитарно-химические, микробиологические, вирусологические, радиологические показатели и исследование почвы на </a:t>
            </a:r>
            <a:r>
              <a:rPr lang="ru-RU" sz="1600" b="1" dirty="0" err="1" smtClean="0">
                <a:solidFill>
                  <a:srgbClr val="0070C0"/>
                </a:solidFill>
                <a:latin typeface="Times New Roman" pitchFamily="18" charset="0"/>
                <a:cs typeface="Times New Roman" pitchFamily="18" charset="0"/>
              </a:rPr>
              <a:t>паразитологические</a:t>
            </a:r>
            <a:r>
              <a:rPr lang="ru-RU" sz="1600" b="1" dirty="0" smtClean="0">
                <a:solidFill>
                  <a:srgbClr val="0070C0"/>
                </a:solidFill>
                <a:latin typeface="Times New Roman" pitchFamily="18" charset="0"/>
                <a:cs typeface="Times New Roman" pitchFamily="18" charset="0"/>
              </a:rPr>
              <a:t> показатели.</a:t>
            </a:r>
          </a:p>
          <a:p>
            <a:pPr algn="just"/>
            <a:r>
              <a:rPr lang="ru-RU" sz="1600" b="1" dirty="0" smtClean="0">
                <a:solidFill>
                  <a:srgbClr val="0070C0"/>
                </a:solidFill>
                <a:latin typeface="Times New Roman" pitchFamily="18" charset="0"/>
                <a:cs typeface="Times New Roman" pitchFamily="18" charset="0"/>
              </a:rPr>
              <a:t>Граница поверхности воды, предназначенной для купания, обозначается яркими, хорошо видимыми плавучими сигналами.</a:t>
            </a:r>
          </a:p>
          <a:p>
            <a:pPr algn="just"/>
            <a:r>
              <a:rPr lang="ru-RU" sz="1600" b="1" dirty="0" smtClean="0">
                <a:solidFill>
                  <a:srgbClr val="0070C0"/>
                </a:solidFill>
                <a:latin typeface="Times New Roman" pitchFamily="18" charset="0"/>
                <a:cs typeface="Times New Roman" pitchFamily="18" charset="0"/>
              </a:rPr>
              <a:t>На пляже по мере надобности подсыпается чистый песок, галька. На песчаных пляжах не реже одного раза в неделю производится механизированное рыхление поверхностного слоя песка с удалением собранных отходов.</a:t>
            </a:r>
          </a:p>
          <a:p>
            <a:pPr algn="just"/>
            <a:r>
              <a:rPr lang="ru-RU" sz="1600" b="1" dirty="0" smtClean="0">
                <a:solidFill>
                  <a:srgbClr val="0070C0"/>
                </a:solidFill>
                <a:latin typeface="Times New Roman" pitchFamily="18" charset="0"/>
                <a:cs typeface="Times New Roman" pitchFamily="18" charset="0"/>
              </a:rPr>
              <a:t>Не допускается проводить стирку белья и купание животных в местах, предназначенных для купания людей.</a:t>
            </a:r>
          </a:p>
          <a:p>
            <a:pPr algn="just"/>
            <a:r>
              <a:rPr lang="ru-RU" sz="1600" b="1" dirty="0" smtClean="0">
                <a:solidFill>
                  <a:srgbClr val="0070C0"/>
                </a:solidFill>
                <a:latin typeface="Times New Roman" pitchFamily="18" charset="0"/>
                <a:cs typeface="Times New Roman" pitchFamily="18" charset="0"/>
              </a:rPr>
              <a:t>Пляж и береговая зона водоемов, расположенных на территории объекта, в целях безопасности контролируется администрацией объекта.</a:t>
            </a:r>
            <a:endParaRPr lang="ru-RU" sz="6000" b="1" dirty="0">
              <a:solidFill>
                <a:srgbClr val="0070C0"/>
              </a:solidFill>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3A99570A-E974-42B4-8F6C-096B5D77F75E}" type="slidenum">
              <a:rPr lang="ru-RU" smtClean="0"/>
              <a:pPr/>
              <a:t>24</a:t>
            </a:fld>
            <a:endParaRPr lang="ru-RU"/>
          </a:p>
        </p:txBody>
      </p:sp>
      <p:sp>
        <p:nvSpPr>
          <p:cNvPr id="5" name="Заголовок 4"/>
          <p:cNvSpPr>
            <a:spLocks noGrp="1"/>
          </p:cNvSpPr>
          <p:nvPr>
            <p:ph type="title"/>
          </p:nvPr>
        </p:nvSpPr>
        <p:spPr>
          <a:xfrm>
            <a:off x="0" y="0"/>
            <a:ext cx="9906000" cy="822960"/>
          </a:xfrm>
          <a:prstGeom prst="rect">
            <a:avLst/>
          </a:prstGeom>
          <a:noFill/>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2000" b="1" i="1" dirty="0" smtClean="0">
                <a:solidFill>
                  <a:srgbClr val="0070C0"/>
                </a:solidFill>
                <a:latin typeface="Times New Roman" pitchFamily="18" charset="0"/>
                <a:cs typeface="Times New Roman" pitchFamily="18" charset="0"/>
              </a:rPr>
              <a:t>Санитарно-эпидемиологические требования к содержанию пляжей и ДОО</a:t>
            </a:r>
            <a:br>
              <a:rPr lang="ru-RU" sz="2000" b="1" i="1" dirty="0" smtClean="0">
                <a:solidFill>
                  <a:srgbClr val="0070C0"/>
                </a:solidFill>
                <a:latin typeface="Times New Roman" pitchFamily="18" charset="0"/>
                <a:cs typeface="Times New Roman" pitchFamily="18" charset="0"/>
              </a:rPr>
            </a:br>
            <a:r>
              <a:rPr lang="ru-RU" sz="2000" b="1" i="1" dirty="0" smtClean="0">
                <a:solidFill>
                  <a:srgbClr val="0070C0"/>
                </a:solidFill>
                <a:latin typeface="Times New Roman" pitchFamily="18" charset="0"/>
                <a:cs typeface="Times New Roman" pitchFamily="18" charset="0"/>
              </a:rPr>
              <a:t>палаточного (</a:t>
            </a:r>
            <a:r>
              <a:rPr lang="ru-RU" sz="2000" b="1" i="1" dirty="0" err="1" smtClean="0">
                <a:solidFill>
                  <a:srgbClr val="0070C0"/>
                </a:solidFill>
                <a:latin typeface="Times New Roman" pitchFamily="18" charset="0"/>
                <a:cs typeface="Times New Roman" pitchFamily="18" charset="0"/>
              </a:rPr>
              <a:t>юрточного</a:t>
            </a:r>
            <a:r>
              <a:rPr lang="ru-RU" sz="2000" b="1" i="1" dirty="0" smtClean="0">
                <a:solidFill>
                  <a:srgbClr val="0070C0"/>
                </a:solidFill>
                <a:latin typeface="Times New Roman" pitchFamily="18" charset="0"/>
                <a:cs typeface="Times New Roman" pitchFamily="18" charset="0"/>
              </a:rPr>
              <a:t>) типа</a:t>
            </a:r>
            <a:br>
              <a:rPr lang="ru-RU" sz="2000" b="1" i="1" dirty="0" smtClean="0">
                <a:solidFill>
                  <a:srgbClr val="0070C0"/>
                </a:solidFill>
                <a:latin typeface="Times New Roman" pitchFamily="18" charset="0"/>
                <a:cs typeface="Times New Roman" pitchFamily="18" charset="0"/>
              </a:rPr>
            </a:br>
            <a:r>
              <a:rPr lang="ru-RU" sz="1800" b="1" i="1" dirty="0" smtClean="0">
                <a:solidFill>
                  <a:srgbClr val="0070C0"/>
                </a:solidFill>
                <a:latin typeface="Times New Roman" pitchFamily="18" charset="0"/>
                <a:cs typeface="Times New Roman" pitchFamily="18" charset="0"/>
              </a:rPr>
              <a:t>Параграф 1. Санитарно-эпидемиологические требования к содержанию пляжей</a:t>
            </a:r>
            <a:endParaRPr lang="ru-RU" sz="1800" b="1" i="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36935625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026160"/>
            <a:ext cx="9906000" cy="5831840"/>
          </a:xfrm>
          <a:gradFill>
            <a:gsLst>
              <a:gs pos="0">
                <a:srgbClr val="5E9EFF"/>
              </a:gs>
              <a:gs pos="39999">
                <a:srgbClr val="85C2FF"/>
              </a:gs>
              <a:gs pos="70000">
                <a:srgbClr val="C4D6EB"/>
              </a:gs>
              <a:gs pos="100000">
                <a:srgbClr val="FFEBFA"/>
              </a:gs>
            </a:gsLst>
            <a:lin ang="5400000" scaled="0"/>
          </a:gradFill>
        </p:spPr>
        <p:txBody>
          <a:bodyPr>
            <a:normAutofit fontScale="25000" lnSpcReduction="20000"/>
          </a:bodyPr>
          <a:lstStyle/>
          <a:p>
            <a:pPr algn="just"/>
            <a:r>
              <a:rPr lang="ru-RU" sz="5600" b="1" dirty="0" smtClean="0">
                <a:solidFill>
                  <a:srgbClr val="0070C0"/>
                </a:solidFill>
                <a:latin typeface="Times New Roman" pitchFamily="18" charset="0"/>
                <a:cs typeface="Times New Roman" pitchFamily="18" charset="0"/>
              </a:rPr>
              <a:t>На выбранном участке для создания необходимых условий жизнедеятельности и быта отдыхающих оборудуются палатки или юрты. Палатки (юрты) размещают на площадках с травяным покрытием или с утрамбованным грунтом. Вокруг палаток (юрт) оборудуются канавы с уклоном (от палатки) для стока атмосферных вод.</a:t>
            </a:r>
          </a:p>
          <a:p>
            <a:pPr algn="just"/>
            <a:r>
              <a:rPr lang="ru-RU" sz="5600" b="1" dirty="0" smtClean="0">
                <a:solidFill>
                  <a:srgbClr val="0070C0"/>
                </a:solidFill>
                <a:latin typeface="Times New Roman" pitchFamily="18" charset="0"/>
                <a:cs typeface="Times New Roman" pitchFamily="18" charset="0"/>
              </a:rPr>
              <a:t>Территория ДОО палаточного (</a:t>
            </a:r>
            <a:r>
              <a:rPr lang="ru-RU" sz="5600" b="1" dirty="0" err="1" smtClean="0">
                <a:solidFill>
                  <a:srgbClr val="0070C0"/>
                </a:solidFill>
                <a:latin typeface="Times New Roman" pitchFamily="18" charset="0"/>
                <a:cs typeface="Times New Roman" pitchFamily="18" charset="0"/>
              </a:rPr>
              <a:t>юрточного</a:t>
            </a:r>
            <a:r>
              <a:rPr lang="ru-RU" sz="5600" b="1" dirty="0" smtClean="0">
                <a:solidFill>
                  <a:srgbClr val="0070C0"/>
                </a:solidFill>
                <a:latin typeface="Times New Roman" pitchFamily="18" charset="0"/>
                <a:cs typeface="Times New Roman" pitchFamily="18" charset="0"/>
              </a:rPr>
              <a:t>) типа обозначается по периметру хорошо заметными знаками (флажки, ленты и прочее) или ограждается.</a:t>
            </a:r>
          </a:p>
          <a:p>
            <a:pPr algn="just"/>
            <a:r>
              <a:rPr lang="ru-RU" sz="5600" b="1" dirty="0" smtClean="0">
                <a:solidFill>
                  <a:srgbClr val="0070C0"/>
                </a:solidFill>
                <a:latin typeface="Times New Roman" pitchFamily="18" charset="0"/>
                <a:cs typeface="Times New Roman" pitchFamily="18" charset="0"/>
              </a:rPr>
              <a:t>Сжигать и закапывать отходы, вывозить на непредназначенные для этого места, сбрасывать сточные воды в открытые водные объекты, овраги и на прилегающую территорию, а также устройство поглощающих колодцев не допускается. Тип палаток (одно-, двух- и трехслойные) применяется в зависимости от природно-климатических особенностей местности.</a:t>
            </a:r>
          </a:p>
          <a:p>
            <a:pPr algn="just"/>
            <a:r>
              <a:rPr lang="ru-RU" sz="5600" b="1" dirty="0" smtClean="0">
                <a:solidFill>
                  <a:srgbClr val="0070C0"/>
                </a:solidFill>
                <a:latin typeface="Times New Roman" pitchFamily="18" charset="0"/>
                <a:cs typeface="Times New Roman" pitchFamily="18" charset="0"/>
              </a:rPr>
              <a:t>Палатки (юрты) используют прочные, непромокаемые (наружная палатка – тент), обеспечивающие теплоизоляционные свойства, защиту от проникновения кровососущих насекомых (москитная сетка на окнах и двери, застежка типа "молния"), имеющие открывающиеся клапаны – окна для проветривания, плотно закрывающийся вход, дощатые полы и не продуваемые борта.</a:t>
            </a:r>
          </a:p>
          <a:p>
            <a:pPr algn="just"/>
            <a:r>
              <a:rPr lang="ru-RU" sz="5600" b="1" dirty="0" smtClean="0">
                <a:solidFill>
                  <a:srgbClr val="0070C0"/>
                </a:solidFill>
                <a:latin typeface="Times New Roman" pitchFamily="18" charset="0"/>
                <a:cs typeface="Times New Roman" pitchFamily="18" charset="0"/>
              </a:rPr>
              <a:t>Количество спальных мест в палатке (юрте) определяется ее вместимостью, согласно инструкции производителя по применению. Для каждого отдыхающего предусматривается индивидуальное спальное место с использованием спальных мешков.</a:t>
            </a:r>
          </a:p>
          <a:p>
            <a:pPr algn="just"/>
            <a:r>
              <a:rPr lang="ru-RU" sz="5600" b="1" dirty="0" smtClean="0">
                <a:solidFill>
                  <a:srgbClr val="0070C0"/>
                </a:solidFill>
                <a:latin typeface="Times New Roman" pitchFamily="18" charset="0"/>
                <a:cs typeface="Times New Roman" pitchFamily="18" charset="0"/>
              </a:rPr>
              <a:t>При оборудовании палаток (юрт) кроватями или раскладушками, тумбочками для хранения одежды и обуви их устанавливают на высоту не менее 0,2 м от поверхности земли. </a:t>
            </a:r>
          </a:p>
          <a:p>
            <a:pPr algn="just"/>
            <a:r>
              <a:rPr lang="ru-RU" sz="5600" b="1" dirty="0" smtClean="0">
                <a:solidFill>
                  <a:srgbClr val="0070C0"/>
                </a:solidFill>
                <a:latin typeface="Times New Roman" pitchFamily="18" charset="0"/>
                <a:cs typeface="Times New Roman" pitchFamily="18" charset="0"/>
              </a:rPr>
              <a:t>Все палатки (юрты) для размещения детей ежедневно проветриваются, убираются влажным способом с применением моющих средств; дезинфицируются не реже одного раза в 7 – 10 дней.</a:t>
            </a:r>
          </a:p>
          <a:p>
            <a:pPr algn="just"/>
            <a:r>
              <a:rPr lang="ru-RU" sz="5600" b="1" dirty="0" smtClean="0">
                <a:solidFill>
                  <a:srgbClr val="0070C0"/>
                </a:solidFill>
                <a:latin typeface="Times New Roman" pitchFamily="18" charset="0"/>
                <a:cs typeface="Times New Roman" pitchFamily="18" charset="0"/>
              </a:rPr>
              <a:t>СДУ в ДОО палаточного (</a:t>
            </a:r>
            <a:r>
              <a:rPr lang="ru-RU" sz="5600" b="1" dirty="0" err="1" smtClean="0">
                <a:solidFill>
                  <a:srgbClr val="0070C0"/>
                </a:solidFill>
                <a:latin typeface="Times New Roman" pitchFamily="18" charset="0"/>
                <a:cs typeface="Times New Roman" pitchFamily="18" charset="0"/>
              </a:rPr>
              <a:t>юрточного</a:t>
            </a:r>
            <a:r>
              <a:rPr lang="ru-RU" sz="5600" b="1" dirty="0" smtClean="0">
                <a:solidFill>
                  <a:srgbClr val="0070C0"/>
                </a:solidFill>
                <a:latin typeface="Times New Roman" pitchFamily="18" charset="0"/>
                <a:cs typeface="Times New Roman" pitchFamily="18" charset="0"/>
              </a:rPr>
              <a:t>) типа располагаются на расстоянии не менее 25 метров от жилой зоны и пищеблока и не менее 50 метров от места купания. В ДОО палаточного (</a:t>
            </a:r>
            <a:r>
              <a:rPr lang="ru-RU" sz="5600" b="1" dirty="0" err="1" smtClean="0">
                <a:solidFill>
                  <a:srgbClr val="0070C0"/>
                </a:solidFill>
                <a:latin typeface="Times New Roman" pitchFamily="18" charset="0"/>
                <a:cs typeface="Times New Roman" pitchFamily="18" charset="0"/>
              </a:rPr>
              <a:t>юрточного</a:t>
            </a:r>
            <a:r>
              <a:rPr lang="ru-RU" sz="5600" b="1" dirty="0" smtClean="0">
                <a:solidFill>
                  <a:srgbClr val="0070C0"/>
                </a:solidFill>
                <a:latin typeface="Times New Roman" pitchFamily="18" charset="0"/>
                <a:cs typeface="Times New Roman" pitchFamily="18" charset="0"/>
              </a:rPr>
              <a:t>) типа при необходимости используются </a:t>
            </a:r>
            <a:r>
              <a:rPr lang="ru-RU" sz="5600" b="1" dirty="0" err="1" smtClean="0">
                <a:solidFill>
                  <a:srgbClr val="0070C0"/>
                </a:solidFill>
                <a:latin typeface="Times New Roman" pitchFamily="18" charset="0"/>
                <a:cs typeface="Times New Roman" pitchFamily="18" charset="0"/>
              </a:rPr>
              <a:t>биотуалеты</a:t>
            </a:r>
            <a:r>
              <a:rPr lang="ru-RU" sz="5600" b="1" dirty="0" smtClean="0">
                <a:solidFill>
                  <a:srgbClr val="0070C0"/>
                </a:solidFill>
                <a:latin typeface="Times New Roman" pitchFamily="18" charset="0"/>
                <a:cs typeface="Times New Roman" pitchFamily="18" charset="0"/>
              </a:rPr>
              <a:t>.</a:t>
            </a:r>
          </a:p>
          <a:p>
            <a:pPr algn="just"/>
            <a:r>
              <a:rPr lang="ru-RU" sz="5600" b="1" dirty="0" smtClean="0">
                <a:solidFill>
                  <a:srgbClr val="0070C0"/>
                </a:solidFill>
                <a:latin typeface="Times New Roman" pitchFamily="18" charset="0"/>
                <a:cs typeface="Times New Roman" pitchFamily="18" charset="0"/>
              </a:rPr>
              <a:t>В местах разбивки ДОО палаточного (</a:t>
            </a:r>
            <a:r>
              <a:rPr lang="ru-RU" sz="5600" b="1" dirty="0" err="1" smtClean="0">
                <a:solidFill>
                  <a:srgbClr val="0070C0"/>
                </a:solidFill>
                <a:latin typeface="Times New Roman" pitchFamily="18" charset="0"/>
                <a:cs typeface="Times New Roman" pitchFamily="18" charset="0"/>
              </a:rPr>
              <a:t>юрточного</a:t>
            </a:r>
            <a:r>
              <a:rPr lang="ru-RU" sz="5600" b="1" dirty="0" smtClean="0">
                <a:solidFill>
                  <a:srgbClr val="0070C0"/>
                </a:solidFill>
                <a:latin typeface="Times New Roman" pitchFamily="18" charset="0"/>
                <a:cs typeface="Times New Roman" pitchFamily="18" charset="0"/>
              </a:rPr>
              <a:t>) типа создаются условия для соблюдения личной гигиены. Умывальники следует располагать вблизи жилой зоны под навесом на утрамбованной площадке. Предусматриваются места для мытья ног, стирки белья, сушки одежды, место сбора мусора. Допускается оборудовать душевые с условием подогрева воды для обеспечения горячей водой душевых, пищеблока.</a:t>
            </a:r>
          </a:p>
        </p:txBody>
      </p:sp>
      <p:sp>
        <p:nvSpPr>
          <p:cNvPr id="4" name="Номер слайда 3"/>
          <p:cNvSpPr>
            <a:spLocks noGrp="1"/>
          </p:cNvSpPr>
          <p:nvPr>
            <p:ph type="sldNum" sz="quarter" idx="12"/>
          </p:nvPr>
        </p:nvSpPr>
        <p:spPr/>
        <p:txBody>
          <a:bodyPr/>
          <a:lstStyle/>
          <a:p>
            <a:fld id="{3A99570A-E974-42B4-8F6C-096B5D77F75E}" type="slidenum">
              <a:rPr lang="ru-RU" smtClean="0"/>
              <a:pPr/>
              <a:t>25</a:t>
            </a:fld>
            <a:endParaRPr lang="ru-RU"/>
          </a:p>
        </p:txBody>
      </p:sp>
      <p:sp>
        <p:nvSpPr>
          <p:cNvPr id="5" name="Заголовок 4"/>
          <p:cNvSpPr>
            <a:spLocks noGrp="1"/>
          </p:cNvSpPr>
          <p:nvPr>
            <p:ph type="title"/>
          </p:nvPr>
        </p:nvSpPr>
        <p:spPr>
          <a:xfrm>
            <a:off x="0" y="1"/>
            <a:ext cx="9906000" cy="1026159"/>
          </a:xfrm>
          <a:prstGeom prst="rect">
            <a:avLst/>
          </a:prstGeom>
          <a:noFill/>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2200" b="1" i="1" dirty="0" smtClean="0">
                <a:solidFill>
                  <a:srgbClr val="0070C0"/>
                </a:solidFill>
                <a:latin typeface="Times New Roman" pitchFamily="18" charset="0"/>
                <a:cs typeface="Times New Roman" pitchFamily="18" charset="0"/>
              </a:rPr>
              <a:t>Санитарно-эпидемиологические требования к содержанию пляжей и ДОО</a:t>
            </a:r>
            <a:br>
              <a:rPr lang="ru-RU" sz="2200" b="1" i="1" dirty="0" smtClean="0">
                <a:solidFill>
                  <a:srgbClr val="0070C0"/>
                </a:solidFill>
                <a:latin typeface="Times New Roman" pitchFamily="18" charset="0"/>
                <a:cs typeface="Times New Roman" pitchFamily="18" charset="0"/>
              </a:rPr>
            </a:br>
            <a:r>
              <a:rPr lang="ru-RU" sz="2200" b="1" i="1" dirty="0" smtClean="0">
                <a:solidFill>
                  <a:srgbClr val="0070C0"/>
                </a:solidFill>
                <a:latin typeface="Times New Roman" pitchFamily="18" charset="0"/>
                <a:cs typeface="Times New Roman" pitchFamily="18" charset="0"/>
              </a:rPr>
              <a:t>палаточного (</a:t>
            </a:r>
            <a:r>
              <a:rPr lang="ru-RU" sz="2200" b="1" i="1" dirty="0" err="1" smtClean="0">
                <a:solidFill>
                  <a:srgbClr val="0070C0"/>
                </a:solidFill>
                <a:latin typeface="Times New Roman" pitchFamily="18" charset="0"/>
                <a:cs typeface="Times New Roman" pitchFamily="18" charset="0"/>
              </a:rPr>
              <a:t>юрточного</a:t>
            </a:r>
            <a:r>
              <a:rPr lang="ru-RU" sz="2200" b="1" i="1" dirty="0" smtClean="0">
                <a:solidFill>
                  <a:srgbClr val="0070C0"/>
                </a:solidFill>
                <a:latin typeface="Times New Roman" pitchFamily="18" charset="0"/>
                <a:cs typeface="Times New Roman" pitchFamily="18" charset="0"/>
              </a:rPr>
              <a:t>) типа</a:t>
            </a:r>
            <a:r>
              <a:rPr lang="ru-RU" sz="2000" b="1" i="1" dirty="0" smtClean="0">
                <a:solidFill>
                  <a:srgbClr val="0070C0"/>
                </a:solidFill>
                <a:latin typeface="Times New Roman" pitchFamily="18" charset="0"/>
                <a:cs typeface="Times New Roman" pitchFamily="18" charset="0"/>
              </a:rPr>
              <a:t/>
            </a:r>
            <a:br>
              <a:rPr lang="ru-RU" sz="2000" b="1" i="1" dirty="0" smtClean="0">
                <a:solidFill>
                  <a:srgbClr val="0070C0"/>
                </a:solidFill>
                <a:latin typeface="Times New Roman" pitchFamily="18" charset="0"/>
                <a:cs typeface="Times New Roman" pitchFamily="18" charset="0"/>
              </a:rPr>
            </a:br>
            <a:r>
              <a:rPr lang="ru-RU" sz="1800" b="1" i="1" dirty="0" smtClean="0">
                <a:solidFill>
                  <a:srgbClr val="0070C0"/>
                </a:solidFill>
                <a:latin typeface="Times New Roman" pitchFamily="18" charset="0"/>
                <a:cs typeface="Times New Roman" pitchFamily="18" charset="0"/>
              </a:rPr>
              <a:t>Параграф 2. Санитарно-эпидемиологические требования к содержанию ДОО палаточного (</a:t>
            </a:r>
            <a:br>
              <a:rPr lang="ru-RU" sz="1800" b="1" i="1" dirty="0" smtClean="0">
                <a:solidFill>
                  <a:srgbClr val="0070C0"/>
                </a:solidFill>
                <a:latin typeface="Times New Roman" pitchFamily="18" charset="0"/>
                <a:cs typeface="Times New Roman" pitchFamily="18" charset="0"/>
              </a:rPr>
            </a:br>
            <a:r>
              <a:rPr lang="ru-RU" sz="1800" b="1" i="1" dirty="0" err="1" smtClean="0">
                <a:solidFill>
                  <a:srgbClr val="0070C0"/>
                </a:solidFill>
                <a:latin typeface="Times New Roman" pitchFamily="18" charset="0"/>
                <a:cs typeface="Times New Roman" pitchFamily="18" charset="0"/>
              </a:rPr>
              <a:t>юрточного</a:t>
            </a:r>
            <a:r>
              <a:rPr lang="ru-RU" sz="1800" b="1" i="1" dirty="0" smtClean="0">
                <a:solidFill>
                  <a:srgbClr val="0070C0"/>
                </a:solidFill>
                <a:latin typeface="Times New Roman" pitchFamily="18" charset="0"/>
                <a:cs typeface="Times New Roman" pitchFamily="18" charset="0"/>
              </a:rPr>
              <a:t>) типа</a:t>
            </a:r>
            <a:endParaRPr lang="ru-RU" sz="1800" b="1" i="1"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07440"/>
            <a:ext cx="9906000" cy="5750560"/>
          </a:xfrm>
          <a:gradFill>
            <a:gsLst>
              <a:gs pos="0">
                <a:srgbClr val="5E9EFF"/>
              </a:gs>
              <a:gs pos="39999">
                <a:srgbClr val="85C2FF"/>
              </a:gs>
              <a:gs pos="70000">
                <a:srgbClr val="C4D6EB"/>
              </a:gs>
              <a:gs pos="100000">
                <a:srgbClr val="FFEBFA"/>
              </a:gs>
            </a:gsLst>
            <a:lin ang="5400000" scaled="0"/>
          </a:gradFill>
        </p:spPr>
        <p:txBody>
          <a:bodyPr>
            <a:normAutofit fontScale="25000" lnSpcReduction="20000"/>
          </a:bodyPr>
          <a:lstStyle/>
          <a:p>
            <a:pPr algn="just"/>
            <a:r>
              <a:rPr lang="ru-RU" sz="7200" b="1" dirty="0" smtClean="0">
                <a:solidFill>
                  <a:srgbClr val="0070C0"/>
                </a:solidFill>
                <a:latin typeface="Times New Roman" pitchFamily="18" charset="0"/>
                <a:cs typeface="Times New Roman" pitchFamily="18" charset="0"/>
              </a:rPr>
              <a:t>Для организации питания детей в ДОО палаточного (</a:t>
            </a:r>
            <a:r>
              <a:rPr lang="ru-RU" sz="7200" b="1" dirty="0" err="1" smtClean="0">
                <a:solidFill>
                  <a:srgbClr val="0070C0"/>
                </a:solidFill>
                <a:latin typeface="Times New Roman" pitchFamily="18" charset="0"/>
                <a:cs typeface="Times New Roman" pitchFamily="18" charset="0"/>
              </a:rPr>
              <a:t>юрточного</a:t>
            </a:r>
            <a:r>
              <a:rPr lang="ru-RU" sz="7200" b="1" dirty="0" smtClean="0">
                <a:solidFill>
                  <a:srgbClr val="0070C0"/>
                </a:solidFill>
                <a:latin typeface="Times New Roman" pitchFamily="18" charset="0"/>
                <a:cs typeface="Times New Roman" pitchFamily="18" charset="0"/>
              </a:rPr>
              <a:t>) типа допускаются следующие виды организации питания:</a:t>
            </a:r>
          </a:p>
          <a:p>
            <a:pPr algn="just">
              <a:buFontTx/>
              <a:buChar char="-"/>
            </a:pPr>
            <a:r>
              <a:rPr lang="ru-RU" sz="7200" b="1" dirty="0" smtClean="0">
                <a:solidFill>
                  <a:srgbClr val="0070C0"/>
                </a:solidFill>
                <a:latin typeface="Times New Roman" pitchFamily="18" charset="0"/>
                <a:cs typeface="Times New Roman" pitchFamily="18" charset="0"/>
              </a:rPr>
              <a:t>1) питание в близлежащей организации общественного питания; </a:t>
            </a:r>
          </a:p>
          <a:p>
            <a:pPr algn="just">
              <a:buFontTx/>
              <a:buChar char="-"/>
            </a:pPr>
            <a:r>
              <a:rPr lang="ru-RU" sz="7200" b="1" dirty="0" smtClean="0">
                <a:solidFill>
                  <a:srgbClr val="0070C0"/>
                </a:solidFill>
                <a:latin typeface="Times New Roman" pitchFamily="18" charset="0"/>
                <a:cs typeface="Times New Roman" pitchFamily="18" charset="0"/>
              </a:rPr>
              <a:t>2) привозное горячее питание (доставка готовой пищи в </a:t>
            </a:r>
            <a:r>
              <a:rPr lang="ru-RU" sz="7200" b="1" dirty="0" err="1" smtClean="0">
                <a:solidFill>
                  <a:srgbClr val="0070C0"/>
                </a:solidFill>
                <a:latin typeface="Times New Roman" pitchFamily="18" charset="0"/>
                <a:cs typeface="Times New Roman" pitchFamily="18" charset="0"/>
              </a:rPr>
              <a:t>термоконтейнерах</a:t>
            </a:r>
            <a:r>
              <a:rPr lang="ru-RU" sz="7200" b="1" dirty="0" smtClean="0">
                <a:solidFill>
                  <a:srgbClr val="0070C0"/>
                </a:solidFill>
                <a:latin typeface="Times New Roman" pitchFamily="18" charset="0"/>
                <a:cs typeface="Times New Roman" pitchFamily="18" charset="0"/>
              </a:rPr>
              <a:t>);</a:t>
            </a:r>
          </a:p>
          <a:p>
            <a:pPr algn="just">
              <a:buFontTx/>
              <a:buChar char="-"/>
            </a:pPr>
            <a:r>
              <a:rPr lang="ru-RU" sz="7200" b="1" dirty="0" smtClean="0">
                <a:solidFill>
                  <a:srgbClr val="0070C0"/>
                </a:solidFill>
                <a:latin typeface="Times New Roman" pitchFamily="18" charset="0"/>
                <a:cs typeface="Times New Roman" pitchFamily="18" charset="0"/>
              </a:rPr>
              <a:t>3) приготовление пищи с использованием полевой кухни;</a:t>
            </a:r>
          </a:p>
          <a:p>
            <a:pPr algn="just">
              <a:buFontTx/>
              <a:buChar char="-"/>
            </a:pPr>
            <a:r>
              <a:rPr lang="ru-RU" sz="7200" b="1" dirty="0" smtClean="0">
                <a:solidFill>
                  <a:srgbClr val="0070C0"/>
                </a:solidFill>
                <a:latin typeface="Times New Roman" pitchFamily="18" charset="0"/>
                <a:cs typeface="Times New Roman" pitchFamily="18" charset="0"/>
              </a:rPr>
              <a:t>4) приготовление пищи на пищеблоке;</a:t>
            </a:r>
          </a:p>
          <a:p>
            <a:pPr algn="just">
              <a:buFontTx/>
              <a:buChar char="-"/>
            </a:pPr>
            <a:r>
              <a:rPr lang="ru-RU" sz="7200" b="1" dirty="0" smtClean="0">
                <a:solidFill>
                  <a:srgbClr val="0070C0"/>
                </a:solidFill>
                <a:latin typeface="Times New Roman" pitchFamily="18" charset="0"/>
                <a:cs typeface="Times New Roman" pitchFamily="18" charset="0"/>
              </a:rPr>
              <a:t>5) приготовление пищи на костре.</a:t>
            </a:r>
          </a:p>
          <a:p>
            <a:pPr algn="just"/>
            <a:r>
              <a:rPr lang="ru-RU" sz="7200" b="1" dirty="0" smtClean="0">
                <a:solidFill>
                  <a:srgbClr val="0070C0"/>
                </a:solidFill>
                <a:latin typeface="Times New Roman" pitchFamily="18" charset="0"/>
                <a:cs typeface="Times New Roman" pitchFamily="18" charset="0"/>
              </a:rPr>
              <a:t>В отдельных случаях разрешается использование одноразовой посуды, разрешенной к применению для горячих пищевых продуктов. Повторное использование одноразовой посуды не допускается.</a:t>
            </a:r>
          </a:p>
          <a:p>
            <a:pPr algn="just"/>
            <a:r>
              <a:rPr lang="ru-RU" sz="7200" b="1" dirty="0" smtClean="0">
                <a:solidFill>
                  <a:srgbClr val="0070C0"/>
                </a:solidFill>
                <a:latin typeface="Times New Roman" pitchFamily="18" charset="0"/>
                <a:cs typeface="Times New Roman" pitchFamily="18" charset="0"/>
              </a:rPr>
              <a:t>Количество комплектов столовой и чайной посуды, столовых приборов обеспечивает одновременное питание участников ДОО палаточного (</a:t>
            </a:r>
            <a:r>
              <a:rPr lang="ru-RU" sz="7200" b="1" dirty="0" err="1" smtClean="0">
                <a:solidFill>
                  <a:srgbClr val="0070C0"/>
                </a:solidFill>
                <a:latin typeface="Times New Roman" pitchFamily="18" charset="0"/>
                <a:cs typeface="Times New Roman" pitchFamily="18" charset="0"/>
              </a:rPr>
              <a:t>юрточного</a:t>
            </a:r>
            <a:r>
              <a:rPr lang="ru-RU" sz="7200" b="1" dirty="0" smtClean="0">
                <a:solidFill>
                  <a:srgbClr val="0070C0"/>
                </a:solidFill>
                <a:latin typeface="Times New Roman" pitchFamily="18" charset="0"/>
                <a:cs typeface="Times New Roman" pitchFamily="18" charset="0"/>
              </a:rPr>
              <a:t>) типа (при раздельном приготовлении пищи по группам - одновременное питание всех членов группы).</a:t>
            </a:r>
          </a:p>
          <a:p>
            <a:pPr algn="just"/>
            <a:r>
              <a:rPr lang="ru-RU" sz="7200" b="1" dirty="0" smtClean="0">
                <a:solidFill>
                  <a:srgbClr val="0070C0"/>
                </a:solidFill>
                <a:latin typeface="Times New Roman" pitchFamily="18" charset="0"/>
                <a:cs typeface="Times New Roman" pitchFamily="18" charset="0"/>
              </a:rPr>
              <a:t>В ДОО палаточного (</a:t>
            </a:r>
            <a:r>
              <a:rPr lang="ru-RU" sz="7200" b="1" dirty="0" err="1" smtClean="0">
                <a:solidFill>
                  <a:srgbClr val="0070C0"/>
                </a:solidFill>
                <a:latin typeface="Times New Roman" pitchFamily="18" charset="0"/>
                <a:cs typeface="Times New Roman" pitchFamily="18" charset="0"/>
              </a:rPr>
              <a:t>юрточного</a:t>
            </a:r>
            <a:r>
              <a:rPr lang="ru-RU" sz="7200" b="1" dirty="0" smtClean="0">
                <a:solidFill>
                  <a:srgbClr val="0070C0"/>
                </a:solidFill>
                <a:latin typeface="Times New Roman" pitchFamily="18" charset="0"/>
                <a:cs typeface="Times New Roman" pitchFamily="18" charset="0"/>
              </a:rPr>
              <a:t>) типа во время приготовления пищи присутствуют лица, ответственные за питание.</a:t>
            </a:r>
          </a:p>
          <a:p>
            <a:pPr algn="just"/>
            <a:r>
              <a:rPr lang="ru-RU" sz="7200" b="1" dirty="0" smtClean="0">
                <a:solidFill>
                  <a:srgbClr val="0070C0"/>
                </a:solidFill>
                <a:latin typeface="Times New Roman" pitchFamily="18" charset="0"/>
                <a:cs typeface="Times New Roman" pitchFamily="18" charset="0"/>
              </a:rPr>
              <a:t>В ДОО палаточного (</a:t>
            </a:r>
            <a:r>
              <a:rPr lang="ru-RU" sz="7200" b="1" dirty="0" err="1" smtClean="0">
                <a:solidFill>
                  <a:srgbClr val="0070C0"/>
                </a:solidFill>
                <a:latin typeface="Times New Roman" pitchFamily="18" charset="0"/>
                <a:cs typeface="Times New Roman" pitchFamily="18" charset="0"/>
              </a:rPr>
              <a:t>юрточного</a:t>
            </a:r>
            <a:r>
              <a:rPr lang="ru-RU" sz="7200" b="1" dirty="0" smtClean="0">
                <a:solidFill>
                  <a:srgbClr val="0070C0"/>
                </a:solidFill>
                <a:latin typeface="Times New Roman" pitchFamily="18" charset="0"/>
                <a:cs typeface="Times New Roman" pitchFamily="18" charset="0"/>
              </a:rPr>
              <a:t>) типа при приеме пищи используются столы, скамейки (стулья), установленные под навесом (тентом) или в специальной палатке (юрте).</a:t>
            </a:r>
          </a:p>
          <a:p>
            <a:pPr algn="just"/>
            <a:r>
              <a:rPr lang="ru-RU" sz="7200" b="1" dirty="0" smtClean="0">
                <a:solidFill>
                  <a:srgbClr val="0070C0"/>
                </a:solidFill>
                <a:latin typeface="Times New Roman" pitchFamily="18" charset="0"/>
                <a:cs typeface="Times New Roman" pitchFamily="18" charset="0"/>
              </a:rPr>
              <a:t>Горячая пища доставляется в термосах из стационарной столовой. При доставке готовой пищи используют </a:t>
            </a:r>
            <a:r>
              <a:rPr lang="ru-RU" sz="7200" b="1" dirty="0" err="1" smtClean="0">
                <a:solidFill>
                  <a:srgbClr val="0070C0"/>
                </a:solidFill>
                <a:latin typeface="Times New Roman" pitchFamily="18" charset="0"/>
                <a:cs typeface="Times New Roman" pitchFamily="18" charset="0"/>
              </a:rPr>
              <a:t>термоконтейнеры</a:t>
            </a:r>
            <a:r>
              <a:rPr lang="ru-RU" sz="7200" b="1" dirty="0" smtClean="0">
                <a:solidFill>
                  <a:srgbClr val="0070C0"/>
                </a:solidFill>
                <a:latin typeface="Times New Roman" pitchFamily="18" charset="0"/>
                <a:cs typeface="Times New Roman" pitchFamily="18" charset="0"/>
              </a:rPr>
              <a:t>, разрешенные к применению для контакта с пищевыми продуктами.</a:t>
            </a:r>
          </a:p>
          <a:p>
            <a:endParaRPr lang="ru-RU" dirty="0"/>
          </a:p>
        </p:txBody>
      </p:sp>
      <p:sp>
        <p:nvSpPr>
          <p:cNvPr id="4" name="Номер слайда 3"/>
          <p:cNvSpPr>
            <a:spLocks noGrp="1"/>
          </p:cNvSpPr>
          <p:nvPr>
            <p:ph type="sldNum" sz="quarter" idx="12"/>
          </p:nvPr>
        </p:nvSpPr>
        <p:spPr/>
        <p:txBody>
          <a:bodyPr/>
          <a:lstStyle/>
          <a:p>
            <a:fld id="{3A99570A-E974-42B4-8F6C-096B5D77F75E}" type="slidenum">
              <a:rPr lang="ru-RU" smtClean="0"/>
              <a:pPr/>
              <a:t>26</a:t>
            </a:fld>
            <a:endParaRPr lang="ru-RU"/>
          </a:p>
        </p:txBody>
      </p:sp>
      <p:sp>
        <p:nvSpPr>
          <p:cNvPr id="5" name="Заголовок 4"/>
          <p:cNvSpPr>
            <a:spLocks noGrp="1"/>
          </p:cNvSpPr>
          <p:nvPr>
            <p:ph type="title"/>
          </p:nvPr>
        </p:nvSpPr>
        <p:spPr>
          <a:xfrm>
            <a:off x="0" y="1"/>
            <a:ext cx="9906000" cy="1117599"/>
          </a:xfrm>
          <a:prstGeom prst="rect">
            <a:avLst/>
          </a:prstGeom>
          <a:noFill/>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2200" b="1" i="1" dirty="0" smtClean="0">
                <a:solidFill>
                  <a:srgbClr val="0070C0"/>
                </a:solidFill>
                <a:latin typeface="Times New Roman" pitchFamily="18" charset="0"/>
                <a:cs typeface="Times New Roman" pitchFamily="18" charset="0"/>
              </a:rPr>
              <a:t>Санитарно-эпидемиологические требования к содержанию пляжей и ДОО</a:t>
            </a:r>
            <a:br>
              <a:rPr lang="ru-RU" sz="2200" b="1" i="1" dirty="0" smtClean="0">
                <a:solidFill>
                  <a:srgbClr val="0070C0"/>
                </a:solidFill>
                <a:latin typeface="Times New Roman" pitchFamily="18" charset="0"/>
                <a:cs typeface="Times New Roman" pitchFamily="18" charset="0"/>
              </a:rPr>
            </a:br>
            <a:r>
              <a:rPr lang="ru-RU" sz="2200" b="1" i="1" dirty="0" smtClean="0">
                <a:solidFill>
                  <a:srgbClr val="0070C0"/>
                </a:solidFill>
                <a:latin typeface="Times New Roman" pitchFamily="18" charset="0"/>
                <a:cs typeface="Times New Roman" pitchFamily="18" charset="0"/>
              </a:rPr>
              <a:t>палаточного (</a:t>
            </a:r>
            <a:r>
              <a:rPr lang="ru-RU" sz="2200" b="1" i="1" dirty="0" err="1" smtClean="0">
                <a:solidFill>
                  <a:srgbClr val="0070C0"/>
                </a:solidFill>
                <a:latin typeface="Times New Roman" pitchFamily="18" charset="0"/>
                <a:cs typeface="Times New Roman" pitchFamily="18" charset="0"/>
              </a:rPr>
              <a:t>юрточного</a:t>
            </a:r>
            <a:r>
              <a:rPr lang="ru-RU" sz="2200" b="1" i="1" dirty="0" smtClean="0">
                <a:solidFill>
                  <a:srgbClr val="0070C0"/>
                </a:solidFill>
                <a:latin typeface="Times New Roman" pitchFamily="18" charset="0"/>
                <a:cs typeface="Times New Roman" pitchFamily="18" charset="0"/>
              </a:rPr>
              <a:t>) типа</a:t>
            </a:r>
            <a:r>
              <a:rPr lang="ru-RU" sz="2000" b="1" i="1" dirty="0" smtClean="0">
                <a:solidFill>
                  <a:srgbClr val="0070C0"/>
                </a:solidFill>
                <a:latin typeface="Times New Roman" pitchFamily="18" charset="0"/>
                <a:cs typeface="Times New Roman" pitchFamily="18" charset="0"/>
              </a:rPr>
              <a:t/>
            </a:r>
            <a:br>
              <a:rPr lang="ru-RU" sz="2000" b="1" i="1" dirty="0" smtClean="0">
                <a:solidFill>
                  <a:srgbClr val="0070C0"/>
                </a:solidFill>
                <a:latin typeface="Times New Roman" pitchFamily="18" charset="0"/>
                <a:cs typeface="Times New Roman" pitchFamily="18" charset="0"/>
              </a:rPr>
            </a:br>
            <a:r>
              <a:rPr lang="ru-RU" sz="1800" b="1" i="1" dirty="0" smtClean="0">
                <a:solidFill>
                  <a:srgbClr val="0070C0"/>
                </a:solidFill>
                <a:latin typeface="Times New Roman" pitchFamily="18" charset="0"/>
                <a:cs typeface="Times New Roman" pitchFamily="18" charset="0"/>
              </a:rPr>
              <a:t>Параграф 2. Санитарно-эпидемиологические требования к содержанию ДОО палаточного (</a:t>
            </a:r>
            <a:br>
              <a:rPr lang="ru-RU" sz="1800" b="1" i="1" dirty="0" smtClean="0">
                <a:solidFill>
                  <a:srgbClr val="0070C0"/>
                </a:solidFill>
                <a:latin typeface="Times New Roman" pitchFamily="18" charset="0"/>
                <a:cs typeface="Times New Roman" pitchFamily="18" charset="0"/>
              </a:rPr>
            </a:br>
            <a:r>
              <a:rPr lang="ru-RU" sz="1800" b="1" i="1" dirty="0" err="1" smtClean="0">
                <a:solidFill>
                  <a:srgbClr val="0070C0"/>
                </a:solidFill>
                <a:latin typeface="Times New Roman" pitchFamily="18" charset="0"/>
                <a:cs typeface="Times New Roman" pitchFamily="18" charset="0"/>
              </a:rPr>
              <a:t>юрточного</a:t>
            </a:r>
            <a:r>
              <a:rPr lang="ru-RU" sz="1800" b="1" i="1" dirty="0" smtClean="0">
                <a:solidFill>
                  <a:srgbClr val="0070C0"/>
                </a:solidFill>
                <a:latin typeface="Times New Roman" pitchFamily="18" charset="0"/>
                <a:cs typeface="Times New Roman" pitchFamily="18" charset="0"/>
              </a:rPr>
              <a:t>) типа</a:t>
            </a:r>
            <a:endParaRPr lang="ru-RU" sz="1800" b="1" i="1"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07440"/>
            <a:ext cx="9906000" cy="5750560"/>
          </a:xfrm>
          <a:gradFill>
            <a:gsLst>
              <a:gs pos="0">
                <a:srgbClr val="5E9EFF"/>
              </a:gs>
              <a:gs pos="39999">
                <a:srgbClr val="85C2FF"/>
              </a:gs>
              <a:gs pos="70000">
                <a:srgbClr val="C4D6EB"/>
              </a:gs>
              <a:gs pos="100000">
                <a:srgbClr val="FFEBFA"/>
              </a:gs>
            </a:gsLst>
            <a:lin ang="5400000" scaled="0"/>
          </a:gradFill>
        </p:spPr>
        <p:txBody>
          <a:bodyPr>
            <a:normAutofit fontScale="25000" lnSpcReduction="20000"/>
          </a:bodyPr>
          <a:lstStyle/>
          <a:p>
            <a:pPr algn="just"/>
            <a:r>
              <a:rPr lang="ru-RU" sz="6400" b="1" dirty="0" smtClean="0">
                <a:solidFill>
                  <a:srgbClr val="0070C0"/>
                </a:solidFill>
                <a:latin typeface="Times New Roman" pitchFamily="18" charset="0"/>
                <a:cs typeface="Times New Roman" pitchFamily="18" charset="0"/>
              </a:rPr>
              <a:t>Готовые первые и вторые блюда находятся в </a:t>
            </a:r>
            <a:r>
              <a:rPr lang="ru-RU" sz="6400" b="1" dirty="0" err="1" smtClean="0">
                <a:solidFill>
                  <a:srgbClr val="0070C0"/>
                </a:solidFill>
                <a:latin typeface="Times New Roman" pitchFamily="18" charset="0"/>
                <a:cs typeface="Times New Roman" pitchFamily="18" charset="0"/>
              </a:rPr>
              <a:t>термоконтейнерах</a:t>
            </a:r>
            <a:r>
              <a:rPr lang="ru-RU" sz="6400" b="1" dirty="0" smtClean="0">
                <a:solidFill>
                  <a:srgbClr val="0070C0"/>
                </a:solidFill>
                <a:latin typeface="Times New Roman" pitchFamily="18" charset="0"/>
                <a:cs typeface="Times New Roman" pitchFamily="18" charset="0"/>
              </a:rPr>
              <a:t> (термосах) в течение времени, обеспечивающего поддержание температуры не ниже температуры раздачи. Время доставки готовых блюд в </a:t>
            </a:r>
            <a:r>
              <a:rPr lang="ru-RU" sz="6400" b="1" dirty="0" err="1" smtClean="0">
                <a:solidFill>
                  <a:srgbClr val="0070C0"/>
                </a:solidFill>
                <a:latin typeface="Times New Roman" pitchFamily="18" charset="0"/>
                <a:cs typeface="Times New Roman" pitchFamily="18" charset="0"/>
              </a:rPr>
              <a:t>термоконтейнерах</a:t>
            </a:r>
            <a:r>
              <a:rPr lang="ru-RU" sz="6400" b="1" dirty="0" smtClean="0">
                <a:solidFill>
                  <a:srgbClr val="0070C0"/>
                </a:solidFill>
                <a:latin typeface="Times New Roman" pitchFamily="18" charset="0"/>
                <a:cs typeface="Times New Roman" pitchFamily="18" charset="0"/>
              </a:rPr>
              <a:t> от момента их приготовления до реализации не превышает двух часов.</a:t>
            </a:r>
          </a:p>
          <a:p>
            <a:pPr algn="just"/>
            <a:r>
              <a:rPr lang="ru-RU" sz="6400" b="1" dirty="0" smtClean="0">
                <a:solidFill>
                  <a:srgbClr val="0070C0"/>
                </a:solidFill>
                <a:latin typeface="Times New Roman" pitchFamily="18" charset="0"/>
                <a:cs typeface="Times New Roman" pitchFamily="18" charset="0"/>
              </a:rPr>
              <a:t>При использовании полевой кухни хранение, обработка и подготовка продовольственного сырья, приготовление пищи, нарезка хлеба, мойка столовой и кухонной посуды (инвентаря), прием пищи проводятся в приспособленных для этой цели временных производственных и вспомогательных сооружениях: палатках (юртах), которые оснащаются необходимым технологическим оборудованием и инвентарем с соответствующей маркировкой.</a:t>
            </a:r>
          </a:p>
          <a:p>
            <a:pPr algn="just"/>
            <a:r>
              <a:rPr lang="ru-RU" sz="6400" b="1" dirty="0" smtClean="0">
                <a:solidFill>
                  <a:srgbClr val="0070C0"/>
                </a:solidFill>
                <a:latin typeface="Times New Roman" pitchFamily="18" charset="0"/>
                <a:cs typeface="Times New Roman" pitchFamily="18" charset="0"/>
              </a:rPr>
              <a:t>Для хранения скоропортящихся продуктов допускается оборудование ледника.</a:t>
            </a:r>
          </a:p>
          <a:p>
            <a:pPr algn="just"/>
            <a:r>
              <a:rPr lang="ru-RU" sz="6400" b="1" dirty="0" smtClean="0">
                <a:solidFill>
                  <a:srgbClr val="0070C0"/>
                </a:solidFill>
                <a:latin typeface="Times New Roman" pitchFamily="18" charset="0"/>
                <a:cs typeface="Times New Roman" pitchFamily="18" charset="0"/>
              </a:rPr>
              <a:t>Типовой набор продуктов для похода:</a:t>
            </a:r>
          </a:p>
          <a:p>
            <a:pPr algn="just"/>
            <a:r>
              <a:rPr lang="ru-RU" sz="6400" b="1" dirty="0" smtClean="0">
                <a:solidFill>
                  <a:srgbClr val="0070C0"/>
                </a:solidFill>
                <a:latin typeface="Times New Roman" pitchFamily="18" charset="0"/>
                <a:cs typeface="Times New Roman" pitchFamily="18" charset="0"/>
              </a:rPr>
              <a:t>1) хлеб черный и белый или сухари, печенье, сушки, галеты, хлебцы хрустящие;</a:t>
            </a:r>
          </a:p>
          <a:p>
            <a:pPr algn="just"/>
            <a:r>
              <a:rPr lang="ru-RU" sz="6400" b="1" dirty="0" smtClean="0">
                <a:solidFill>
                  <a:srgbClr val="0070C0"/>
                </a:solidFill>
                <a:latin typeface="Times New Roman" pitchFamily="18" charset="0"/>
                <a:cs typeface="Times New Roman" pitchFamily="18" charset="0"/>
              </a:rPr>
              <a:t>2) крупа, макаронные изделия, готовые концентраты каш или концентраты супов в пакетах;</a:t>
            </a:r>
          </a:p>
          <a:p>
            <a:pPr algn="just"/>
            <a:r>
              <a:rPr lang="ru-RU" sz="6400" b="1" dirty="0" smtClean="0">
                <a:solidFill>
                  <a:srgbClr val="0070C0"/>
                </a:solidFill>
                <a:latin typeface="Times New Roman" pitchFamily="18" charset="0"/>
                <a:cs typeface="Times New Roman" pitchFamily="18" charset="0"/>
              </a:rPr>
              <a:t>3) масло сливочное топленое, растительное;</a:t>
            </a:r>
          </a:p>
          <a:p>
            <a:pPr algn="just"/>
            <a:r>
              <a:rPr lang="ru-RU" sz="6400" b="1" dirty="0" smtClean="0">
                <a:solidFill>
                  <a:srgbClr val="0070C0"/>
                </a:solidFill>
                <a:latin typeface="Times New Roman" pitchFamily="18" charset="0"/>
                <a:cs typeface="Times New Roman" pitchFamily="18" charset="0"/>
              </a:rPr>
              <a:t>4) консервы мясные промышленного производства;</a:t>
            </a:r>
          </a:p>
          <a:p>
            <a:pPr algn="just"/>
            <a:r>
              <a:rPr lang="ru-RU" sz="6400" b="1" dirty="0" smtClean="0">
                <a:solidFill>
                  <a:srgbClr val="0070C0"/>
                </a:solidFill>
                <a:latin typeface="Times New Roman" pitchFamily="18" charset="0"/>
                <a:cs typeface="Times New Roman" pitchFamily="18" charset="0"/>
              </a:rPr>
              <a:t>5) сахар, конфеты, шоколад, мед в промышленной упаковке;</a:t>
            </a:r>
          </a:p>
          <a:p>
            <a:pPr algn="just"/>
            <a:r>
              <a:rPr lang="ru-RU" sz="6400" b="1" dirty="0" smtClean="0">
                <a:solidFill>
                  <a:srgbClr val="0070C0"/>
                </a:solidFill>
                <a:latin typeface="Times New Roman" pitchFamily="18" charset="0"/>
                <a:cs typeface="Times New Roman" pitchFamily="18" charset="0"/>
              </a:rPr>
              <a:t>6) консервы рыбные в масле и (или) натуральные;</a:t>
            </a:r>
          </a:p>
          <a:p>
            <a:pPr algn="just"/>
            <a:r>
              <a:rPr lang="ru-RU" sz="6400" b="1" dirty="0" smtClean="0">
                <a:solidFill>
                  <a:srgbClr val="0070C0"/>
                </a:solidFill>
                <a:latin typeface="Times New Roman" pitchFamily="18" charset="0"/>
                <a:cs typeface="Times New Roman" pitchFamily="18" charset="0"/>
              </a:rPr>
              <a:t>7) овощи свежие или овощи сухие;</a:t>
            </a:r>
          </a:p>
          <a:p>
            <a:pPr algn="just"/>
            <a:r>
              <a:rPr lang="ru-RU" sz="6400" b="1" dirty="0" smtClean="0">
                <a:solidFill>
                  <a:srgbClr val="0070C0"/>
                </a:solidFill>
                <a:latin typeface="Times New Roman" pitchFamily="18" charset="0"/>
                <a:cs typeface="Times New Roman" pitchFamily="18" charset="0"/>
              </a:rPr>
              <a:t>8) молоко сухое, сливки сухие или молоко сгущенное, консервированное;</a:t>
            </a:r>
          </a:p>
          <a:p>
            <a:pPr algn="just"/>
            <a:r>
              <a:rPr lang="ru-RU" sz="6400" b="1" dirty="0" smtClean="0">
                <a:solidFill>
                  <a:srgbClr val="0070C0"/>
                </a:solidFill>
                <a:latin typeface="Times New Roman" pitchFamily="18" charset="0"/>
                <a:cs typeface="Times New Roman" pitchFamily="18" charset="0"/>
              </a:rPr>
              <a:t>9) сыры твердых сортов;</a:t>
            </a:r>
          </a:p>
          <a:p>
            <a:pPr algn="just"/>
            <a:r>
              <a:rPr lang="ru-RU" sz="6400" b="1" dirty="0" smtClean="0">
                <a:solidFill>
                  <a:srgbClr val="0070C0"/>
                </a:solidFill>
                <a:latin typeface="Times New Roman" pitchFamily="18" charset="0"/>
                <a:cs typeface="Times New Roman" pitchFamily="18" charset="0"/>
              </a:rPr>
              <a:t>10) фрукты свежие, сухофрукты, орехи;</a:t>
            </a:r>
          </a:p>
          <a:p>
            <a:pPr algn="just"/>
            <a:r>
              <a:rPr lang="ru-RU" sz="6400" b="1" dirty="0" smtClean="0">
                <a:solidFill>
                  <a:srgbClr val="0070C0"/>
                </a:solidFill>
                <a:latin typeface="Times New Roman" pitchFamily="18" charset="0"/>
                <a:cs typeface="Times New Roman" pitchFamily="18" charset="0"/>
              </a:rPr>
              <a:t>11) </a:t>
            </a:r>
            <a:r>
              <a:rPr lang="ru-RU" sz="6400" b="1" dirty="0" err="1" smtClean="0">
                <a:solidFill>
                  <a:srgbClr val="0070C0"/>
                </a:solidFill>
                <a:latin typeface="Times New Roman" pitchFamily="18" charset="0"/>
                <a:cs typeface="Times New Roman" pitchFamily="18" charset="0"/>
              </a:rPr>
              <a:t>бутилированная</a:t>
            </a:r>
            <a:r>
              <a:rPr lang="ru-RU" sz="6400" b="1" dirty="0" smtClean="0">
                <a:solidFill>
                  <a:srgbClr val="0070C0"/>
                </a:solidFill>
                <a:latin typeface="Times New Roman" pitchFamily="18" charset="0"/>
                <a:cs typeface="Times New Roman" pitchFamily="18" charset="0"/>
              </a:rPr>
              <a:t> вода, соки, чай, какао-порошок.</a:t>
            </a:r>
          </a:p>
          <a:p>
            <a:endParaRPr lang="ru-RU" dirty="0"/>
          </a:p>
        </p:txBody>
      </p:sp>
      <p:sp>
        <p:nvSpPr>
          <p:cNvPr id="4" name="Номер слайда 3"/>
          <p:cNvSpPr>
            <a:spLocks noGrp="1"/>
          </p:cNvSpPr>
          <p:nvPr>
            <p:ph type="sldNum" sz="quarter" idx="12"/>
          </p:nvPr>
        </p:nvSpPr>
        <p:spPr/>
        <p:txBody>
          <a:bodyPr/>
          <a:lstStyle/>
          <a:p>
            <a:fld id="{3A99570A-E974-42B4-8F6C-096B5D77F75E}" type="slidenum">
              <a:rPr lang="ru-RU" smtClean="0"/>
              <a:pPr/>
              <a:t>27</a:t>
            </a:fld>
            <a:endParaRPr lang="ru-RU"/>
          </a:p>
        </p:txBody>
      </p:sp>
      <p:sp>
        <p:nvSpPr>
          <p:cNvPr id="5" name="Заголовок 4"/>
          <p:cNvSpPr>
            <a:spLocks noGrp="1"/>
          </p:cNvSpPr>
          <p:nvPr>
            <p:ph type="title"/>
          </p:nvPr>
        </p:nvSpPr>
        <p:spPr>
          <a:xfrm>
            <a:off x="0" y="1"/>
            <a:ext cx="9906000" cy="1117600"/>
          </a:xfrm>
          <a:prstGeom prst="rect">
            <a:avLst/>
          </a:prstGeom>
          <a:noFill/>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2200" b="1" i="1" dirty="0" smtClean="0">
                <a:solidFill>
                  <a:srgbClr val="0070C0"/>
                </a:solidFill>
                <a:latin typeface="Times New Roman" pitchFamily="18" charset="0"/>
                <a:cs typeface="Times New Roman" pitchFamily="18" charset="0"/>
              </a:rPr>
              <a:t>Санитарно-эпидемиологические требования к содержанию пляжей и ДОО</a:t>
            </a:r>
            <a:br>
              <a:rPr lang="ru-RU" sz="2200" b="1" i="1" dirty="0" smtClean="0">
                <a:solidFill>
                  <a:srgbClr val="0070C0"/>
                </a:solidFill>
                <a:latin typeface="Times New Roman" pitchFamily="18" charset="0"/>
                <a:cs typeface="Times New Roman" pitchFamily="18" charset="0"/>
              </a:rPr>
            </a:br>
            <a:r>
              <a:rPr lang="ru-RU" sz="2200" b="1" i="1" dirty="0" smtClean="0">
                <a:solidFill>
                  <a:srgbClr val="0070C0"/>
                </a:solidFill>
                <a:latin typeface="Times New Roman" pitchFamily="18" charset="0"/>
                <a:cs typeface="Times New Roman" pitchFamily="18" charset="0"/>
              </a:rPr>
              <a:t>палаточного (</a:t>
            </a:r>
            <a:r>
              <a:rPr lang="ru-RU" sz="2200" b="1" i="1" dirty="0" err="1" smtClean="0">
                <a:solidFill>
                  <a:srgbClr val="0070C0"/>
                </a:solidFill>
                <a:latin typeface="Times New Roman" pitchFamily="18" charset="0"/>
                <a:cs typeface="Times New Roman" pitchFamily="18" charset="0"/>
              </a:rPr>
              <a:t>юрточного</a:t>
            </a:r>
            <a:r>
              <a:rPr lang="ru-RU" sz="2200" b="1" i="1" dirty="0" smtClean="0">
                <a:solidFill>
                  <a:srgbClr val="0070C0"/>
                </a:solidFill>
                <a:latin typeface="Times New Roman" pitchFamily="18" charset="0"/>
                <a:cs typeface="Times New Roman" pitchFamily="18" charset="0"/>
              </a:rPr>
              <a:t>) типа</a:t>
            </a:r>
            <a:r>
              <a:rPr lang="ru-RU" sz="2000" b="1" i="1" dirty="0" smtClean="0">
                <a:solidFill>
                  <a:srgbClr val="0070C0"/>
                </a:solidFill>
                <a:latin typeface="Times New Roman" pitchFamily="18" charset="0"/>
                <a:cs typeface="Times New Roman" pitchFamily="18" charset="0"/>
              </a:rPr>
              <a:t/>
            </a:r>
            <a:br>
              <a:rPr lang="ru-RU" sz="2000" b="1" i="1" dirty="0" smtClean="0">
                <a:solidFill>
                  <a:srgbClr val="0070C0"/>
                </a:solidFill>
                <a:latin typeface="Times New Roman" pitchFamily="18" charset="0"/>
                <a:cs typeface="Times New Roman" pitchFamily="18" charset="0"/>
              </a:rPr>
            </a:br>
            <a:r>
              <a:rPr lang="ru-RU" sz="1800" b="1" i="1" dirty="0" smtClean="0">
                <a:solidFill>
                  <a:srgbClr val="0070C0"/>
                </a:solidFill>
                <a:latin typeface="Times New Roman" pitchFamily="18" charset="0"/>
                <a:cs typeface="Times New Roman" pitchFamily="18" charset="0"/>
              </a:rPr>
              <a:t>Параграф 2. Санитарно-эпидемиологические требования к содержанию ДОО палаточного (</a:t>
            </a:r>
            <a:br>
              <a:rPr lang="ru-RU" sz="1800" b="1" i="1" dirty="0" smtClean="0">
                <a:solidFill>
                  <a:srgbClr val="0070C0"/>
                </a:solidFill>
                <a:latin typeface="Times New Roman" pitchFamily="18" charset="0"/>
                <a:cs typeface="Times New Roman" pitchFamily="18" charset="0"/>
              </a:rPr>
            </a:br>
            <a:r>
              <a:rPr lang="ru-RU" sz="1800" b="1" i="1" dirty="0" err="1" smtClean="0">
                <a:solidFill>
                  <a:srgbClr val="0070C0"/>
                </a:solidFill>
                <a:latin typeface="Times New Roman" pitchFamily="18" charset="0"/>
                <a:cs typeface="Times New Roman" pitchFamily="18" charset="0"/>
              </a:rPr>
              <a:t>юрточного</a:t>
            </a:r>
            <a:r>
              <a:rPr lang="ru-RU" sz="1800" b="1" i="1" dirty="0" smtClean="0">
                <a:solidFill>
                  <a:srgbClr val="0070C0"/>
                </a:solidFill>
                <a:latin typeface="Times New Roman" pitchFamily="18" charset="0"/>
                <a:cs typeface="Times New Roman" pitchFamily="18" charset="0"/>
              </a:rPr>
              <a:t>) типа</a:t>
            </a:r>
            <a:endParaRPr lang="ru-RU" sz="1800" b="1" i="1"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28</a:t>
            </a:fld>
            <a:endParaRPr lang="ru-RU"/>
          </a:p>
        </p:txBody>
      </p:sp>
      <p:sp>
        <p:nvSpPr>
          <p:cNvPr id="5" name="Заголовок 4"/>
          <p:cNvSpPr>
            <a:spLocks noGrp="1"/>
          </p:cNvSpPr>
          <p:nvPr>
            <p:ph type="title"/>
          </p:nvPr>
        </p:nvSpPr>
        <p:spPr>
          <a:xfrm>
            <a:off x="0" y="1"/>
            <a:ext cx="9906000" cy="599440"/>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000" b="1" dirty="0"/>
              <a:t> </a:t>
            </a:r>
            <a:r>
              <a:rPr lang="en-US" sz="2000" b="1" i="1" dirty="0" err="1">
                <a:solidFill>
                  <a:schemeClr val="bg1"/>
                </a:solidFill>
                <a:latin typeface="Times New Roman" pitchFamily="18" charset="0"/>
                <a:cs typeface="Times New Roman" pitchFamily="18" charset="0"/>
              </a:rPr>
              <a:t>Лабораторно-инструментальные</a:t>
            </a:r>
            <a:r>
              <a:rPr lang="en-US" sz="2000" b="1" i="1" dirty="0">
                <a:solidFill>
                  <a:schemeClr val="bg1"/>
                </a:solidFill>
                <a:latin typeface="Times New Roman" pitchFamily="18" charset="0"/>
                <a:cs typeface="Times New Roman" pitchFamily="18" charset="0"/>
              </a:rPr>
              <a:t> </a:t>
            </a:r>
            <a:r>
              <a:rPr lang="en-US" sz="2000" b="1" i="1" dirty="0" err="1">
                <a:solidFill>
                  <a:schemeClr val="bg1"/>
                </a:solidFill>
                <a:latin typeface="Times New Roman" pitchFamily="18" charset="0"/>
                <a:cs typeface="Times New Roman" pitchFamily="18" charset="0"/>
              </a:rPr>
              <a:t>исследования</a:t>
            </a:r>
            <a:endParaRPr lang="ru-RU" sz="2000" i="1" dirty="0">
              <a:solidFill>
                <a:schemeClr val="bg1"/>
              </a:solidFill>
              <a:latin typeface="Times New Roman" pitchFamily="18" charset="0"/>
              <a:cs typeface="Times New Roman" pitchFamily="18" charset="0"/>
            </a:endParaRPr>
          </a:p>
        </p:txBody>
      </p:sp>
      <p:graphicFrame>
        <p:nvGraphicFramePr>
          <p:cNvPr id="10" name="Таблица 9"/>
          <p:cNvGraphicFramePr>
            <a:graphicFrameLocks noGrp="1"/>
          </p:cNvGraphicFramePr>
          <p:nvPr/>
        </p:nvGraphicFramePr>
        <p:xfrm>
          <a:off x="172720" y="720183"/>
          <a:ext cx="9570720" cy="5995576"/>
        </p:xfrm>
        <a:graphic>
          <a:graphicData uri="http://schemas.openxmlformats.org/drawingml/2006/table">
            <a:tbl>
              <a:tblPr/>
              <a:tblGrid>
                <a:gridCol w="2392680"/>
                <a:gridCol w="2392680"/>
                <a:gridCol w="2392680"/>
                <a:gridCol w="2392680"/>
              </a:tblGrid>
              <a:tr h="316196">
                <a:tc>
                  <a:txBody>
                    <a:bodyPr/>
                    <a:lstStyle/>
                    <a:p>
                      <a:pPr algn="ctr"/>
                      <a:r>
                        <a:rPr lang="ru-RU" sz="1000" dirty="0"/>
                        <a:t>№ </a:t>
                      </a:r>
                      <a:r>
                        <a:rPr lang="ru-RU" sz="1000" dirty="0" err="1"/>
                        <a:t>п</a:t>
                      </a:r>
                      <a:r>
                        <a:rPr lang="ru-RU" sz="1000" dirty="0"/>
                        <a:t>/</a:t>
                      </a:r>
                      <a:r>
                        <a:rPr lang="ru-RU" sz="1000" dirty="0" err="1"/>
                        <a:t>п</a:t>
                      </a:r>
                      <a:endParaRPr lang="ru-RU" sz="1000" dirty="0"/>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a:t>Места отбора</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a:t>Лабораторно-инструментальные исследования, количество (единиц)</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a:t>Периодичность исследования</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63530">
                <a:tc>
                  <a:txBody>
                    <a:bodyPr/>
                    <a:lstStyle/>
                    <a:p>
                      <a:pPr algn="ctr"/>
                      <a:r>
                        <a:rPr lang="ru-RU" sz="1000" dirty="0"/>
                        <a:t>1</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a:t>2</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a:t>3</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a:t>4</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16196">
                <a:tc rowSpan="7">
                  <a:txBody>
                    <a:bodyPr/>
                    <a:lstStyle/>
                    <a:p>
                      <a:r>
                        <a:rPr lang="ru-RU" sz="1000" dirty="0"/>
                        <a:t>1</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7">
                  <a:txBody>
                    <a:bodyPr/>
                    <a:lstStyle/>
                    <a:p>
                      <a:r>
                        <a:rPr lang="ru-RU" sz="1000" dirty="0"/>
                        <a:t>пищеблоки</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пробы пищевых продуктов (сырье) на микробиологические показатели, единиц</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в порядке текущего надзора, 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16196">
                <a:tc vMerge="1">
                  <a:txBody>
                    <a:bodyPr/>
                    <a:lstStyle/>
                    <a:p>
                      <a:endParaRPr lang="ru-RU"/>
                    </a:p>
                  </a:txBody>
                  <a:tcPr/>
                </a:tc>
                <a:tc vMerge="1">
                  <a:txBody>
                    <a:bodyPr/>
                    <a:lstStyle/>
                    <a:p>
                      <a:endParaRPr lang="ru-RU"/>
                    </a:p>
                  </a:txBody>
                  <a:tcPr/>
                </a:tc>
                <a:tc>
                  <a:txBody>
                    <a:bodyPr/>
                    <a:lstStyle/>
                    <a:p>
                      <a:r>
                        <a:rPr lang="ru-RU" sz="1000"/>
                        <a:t>пробы готовых блюд на микробиологические исследования</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в порядке текущего надзора, 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16196">
                <a:tc vMerge="1">
                  <a:txBody>
                    <a:bodyPr/>
                    <a:lstStyle/>
                    <a:p>
                      <a:endParaRPr lang="ru-RU"/>
                    </a:p>
                  </a:txBody>
                  <a:tcPr/>
                </a:tc>
                <a:tc vMerge="1">
                  <a:txBody>
                    <a:bodyPr/>
                    <a:lstStyle/>
                    <a:p>
                      <a:endParaRPr lang="ru-RU"/>
                    </a:p>
                  </a:txBody>
                  <a:tcPr/>
                </a:tc>
                <a:tc>
                  <a:txBody>
                    <a:bodyPr/>
                    <a:lstStyle/>
                    <a:p>
                      <a:r>
                        <a:rPr lang="ru-RU" sz="1000" dirty="0"/>
                        <a:t>пробы воды на микробиологические и санитарно-химические показатели, единиц</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в порядке текущего надзора, 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16196">
                <a:tc vMerge="1">
                  <a:txBody>
                    <a:bodyPr/>
                    <a:lstStyle/>
                    <a:p>
                      <a:endParaRPr lang="ru-RU"/>
                    </a:p>
                  </a:txBody>
                  <a:tcPr/>
                </a:tc>
                <a:tc vMerge="1">
                  <a:txBody>
                    <a:bodyPr/>
                    <a:lstStyle/>
                    <a:p>
                      <a:endParaRPr lang="ru-RU"/>
                    </a:p>
                  </a:txBody>
                  <a:tcPr/>
                </a:tc>
                <a:tc>
                  <a:txBody>
                    <a:bodyPr/>
                    <a:lstStyle/>
                    <a:p>
                      <a:r>
                        <a:rPr lang="ru-RU" sz="1000" dirty="0"/>
                        <a:t>блюда на полноту вложения, суточную калорийность, единиц</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в порядке текущего надзора</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468863">
                <a:tc vMerge="1">
                  <a:txBody>
                    <a:bodyPr/>
                    <a:lstStyle/>
                    <a:p>
                      <a:endParaRPr lang="ru-RU"/>
                    </a:p>
                  </a:txBody>
                  <a:tcPr/>
                </a:tc>
                <a:tc vMerge="1">
                  <a:txBody>
                    <a:bodyPr/>
                    <a:lstStyle/>
                    <a:p>
                      <a:endParaRPr lang="ru-RU"/>
                    </a:p>
                  </a:txBody>
                  <a:tcPr/>
                </a:tc>
                <a:tc>
                  <a:txBody>
                    <a:bodyPr/>
                    <a:lstStyle/>
                    <a:p>
                      <a:r>
                        <a:rPr lang="ru-RU" sz="1000" dirty="0"/>
                        <a:t>исследования смывов с объектов внешней среды на бактерии групп кишечной палочки, единиц</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в порядке текущего надзора, 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468863">
                <a:tc vMerge="1">
                  <a:txBody>
                    <a:bodyPr/>
                    <a:lstStyle/>
                    <a:p>
                      <a:endParaRPr lang="ru-RU"/>
                    </a:p>
                  </a:txBody>
                  <a:tcPr/>
                </a:tc>
                <a:tc vMerge="1">
                  <a:txBody>
                    <a:bodyPr/>
                    <a:lstStyle/>
                    <a:p>
                      <a:endParaRPr lang="ru-RU"/>
                    </a:p>
                  </a:txBody>
                  <a:tcPr/>
                </a:tc>
                <a:tc>
                  <a:txBody>
                    <a:bodyPr/>
                    <a:lstStyle/>
                    <a:p>
                      <a:r>
                        <a:rPr lang="ru-RU" sz="1000" dirty="0"/>
                        <a:t>определение активности действующих веществ в растворах дезинфицирующих средств </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в порядке текущего надзора, 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774196">
                <a:tc vMerge="1">
                  <a:txBody>
                    <a:bodyPr/>
                    <a:lstStyle/>
                    <a:p>
                      <a:endParaRPr lang="ru-RU"/>
                    </a:p>
                  </a:txBody>
                  <a:tcPr/>
                </a:tc>
                <a:tc vMerge="1">
                  <a:txBody>
                    <a:bodyPr/>
                    <a:lstStyle/>
                    <a:p>
                      <a:endParaRPr lang="ru-RU"/>
                    </a:p>
                  </a:txBody>
                  <a:tcPr/>
                </a:tc>
                <a:tc>
                  <a:txBody>
                    <a:bodyPr/>
                    <a:lstStyle/>
                    <a:p>
                      <a:r>
                        <a:rPr lang="ru-RU" sz="1000" dirty="0"/>
                        <a:t>вода питьевая из местных источников водоснабжения (централизованное, колодцы, скважины, каптажи) на бактериологические, санитарно-химические исследования</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dirty="0"/>
                        <a:t>перед началом летнего сезона, в порядке текущего надзора, 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468863">
                <a:tc rowSpan="2">
                  <a:txBody>
                    <a:bodyPr/>
                    <a:lstStyle/>
                    <a:p>
                      <a:r>
                        <a:rPr lang="ru-RU" sz="1000"/>
                        <a:t>2</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2">
                  <a:txBody>
                    <a:bodyPr/>
                    <a:lstStyle/>
                    <a:p>
                      <a:r>
                        <a:rPr lang="ru-RU" sz="1000"/>
                        <a:t>закрытые плавательные бассейны и ванны, пляжи</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пробы воды на бактериологические, санитарно-химические, вирусологические, паразитологические исследования</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dirty="0"/>
                        <a:t>перед началом летнего сезона, в порядке текущего надзора</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16196">
                <a:tc vMerge="1">
                  <a:txBody>
                    <a:bodyPr/>
                    <a:lstStyle/>
                    <a:p>
                      <a:endParaRPr lang="ru-RU"/>
                    </a:p>
                  </a:txBody>
                  <a:tcPr/>
                </a:tc>
                <a:tc vMerge="1">
                  <a:txBody>
                    <a:bodyPr/>
                    <a:lstStyle/>
                    <a:p>
                      <a:endParaRPr lang="ru-RU"/>
                    </a:p>
                  </a:txBody>
                  <a:tcPr/>
                </a:tc>
                <a:tc>
                  <a:txBody>
                    <a:bodyPr/>
                    <a:lstStyle/>
                    <a:p>
                      <a:r>
                        <a:rPr lang="ru-RU" sz="1000"/>
                        <a:t>паразитологические показатели: вода из чаши бассейна</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dirty="0"/>
                        <a:t>в порядке текущего надзора,</a:t>
                      </a:r>
                      <a:br>
                        <a:rPr lang="ru-RU" sz="1000" dirty="0"/>
                      </a:br>
                      <a:r>
                        <a:rPr lang="ru-RU" sz="1000" dirty="0"/>
                        <a:t>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468863">
                <a:tc>
                  <a:txBody>
                    <a:bodyPr/>
                    <a:lstStyle/>
                    <a:p>
                      <a:r>
                        <a:rPr lang="ru-RU" sz="1000" dirty="0"/>
                        <a:t>3</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лечебные грязи</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на микробиологические, физико-химические, токсикологические, радиологические показатели</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dirty="0"/>
                        <a:t>в порядке текущего надзора, 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16196">
                <a:tc>
                  <a:txBody>
                    <a:bodyPr/>
                    <a:lstStyle/>
                    <a:p>
                      <a:r>
                        <a:rPr lang="ru-RU" sz="1000"/>
                        <a:t>4</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пищеблок</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эффективность вентиляции, шум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dirty="0"/>
                        <a:t>в порядке текущего надзора, по эпидемиологическим показаниям </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16196">
                <a:tc>
                  <a:txBody>
                    <a:bodyPr/>
                    <a:lstStyle/>
                    <a:p>
                      <a:r>
                        <a:rPr lang="ru-RU" sz="1000"/>
                        <a:t>5</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игровые помещения, учебные кабинеты, медицинские помещения</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уровень искусственной освещенности</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dirty="0"/>
                        <a:t>в порядке текущего надзора, 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3967">
                <a:tc>
                  <a:txBody>
                    <a:bodyPr/>
                    <a:lstStyle/>
                    <a:p>
                      <a:r>
                        <a:rPr lang="ru-RU" sz="1000"/>
                        <a:t>6</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обследование работников</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на бактериологическое носительство</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dirty="0"/>
                        <a:t>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468863">
                <a:tc>
                  <a:txBody>
                    <a:bodyPr/>
                    <a:lstStyle/>
                    <a:p>
                      <a:r>
                        <a:rPr lang="ru-RU" sz="1000"/>
                        <a:t>7</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почва, песок</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a:t>на паразитологические, бактериологические показатели</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000" dirty="0"/>
                        <a:t>перед началом летнего сезона, в порядке текущего надзора, по эпидемиологическим показаниям</a:t>
                      </a:r>
                    </a:p>
                  </a:txBody>
                  <a:tcPr marL="10844" marR="10844" marT="5422" marB="542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bl>
          </a:graphicData>
        </a:graphic>
      </p:graphicFrame>
    </p:spTree>
    <p:extLst>
      <p:ext uri="{BB962C8B-B14F-4D97-AF65-F5344CB8AC3E}">
        <p14:creationId xmlns:p14="http://schemas.microsoft.com/office/powerpoint/2010/main" val="35329950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29</a:t>
            </a:fld>
            <a:endParaRPr lang="ru-RU"/>
          </a:p>
        </p:txBody>
      </p:sp>
      <p:sp>
        <p:nvSpPr>
          <p:cNvPr id="5" name="Заголовок 4"/>
          <p:cNvSpPr>
            <a:spLocks noGrp="1"/>
          </p:cNvSpPr>
          <p:nvPr>
            <p:ph type="title"/>
          </p:nvPr>
        </p:nvSpPr>
        <p:spPr>
          <a:xfrm>
            <a:off x="111760" y="162561"/>
            <a:ext cx="9631680" cy="772160"/>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400" b="1" i="1" dirty="0" smtClean="0">
                <a:solidFill>
                  <a:schemeClr val="bg1"/>
                </a:solidFill>
                <a:latin typeface="Times New Roman" pitchFamily="18" charset="0"/>
                <a:cs typeface="Times New Roman" pitchFamily="18" charset="0"/>
              </a:rPr>
              <a:t>Уровни искусственного освещения помещений</a:t>
            </a:r>
            <a:endParaRPr lang="ru-RU" sz="2400" b="1" i="1" dirty="0">
              <a:solidFill>
                <a:schemeClr val="bg1"/>
              </a:solidFill>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84478" y="1259841"/>
          <a:ext cx="9448804" cy="5252720"/>
        </p:xfrm>
        <a:graphic>
          <a:graphicData uri="http://schemas.openxmlformats.org/drawingml/2006/table">
            <a:tbl>
              <a:tblPr/>
              <a:tblGrid>
                <a:gridCol w="2362201"/>
                <a:gridCol w="2362201"/>
                <a:gridCol w="2362201"/>
                <a:gridCol w="2362201"/>
              </a:tblGrid>
              <a:tr h="368612">
                <a:tc rowSpan="2">
                  <a:txBody>
                    <a:bodyPr/>
                    <a:lstStyle/>
                    <a:p>
                      <a:pPr algn="ctr"/>
                      <a:r>
                        <a:rPr lang="ru-RU" sz="1500" dirty="0">
                          <a:solidFill>
                            <a:srgbClr val="0070C0"/>
                          </a:solidFill>
                        </a:rPr>
                        <a:t>Наименование помещений</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gridSpan="2">
                  <a:txBody>
                    <a:bodyPr/>
                    <a:lstStyle/>
                    <a:p>
                      <a:pPr algn="ctr"/>
                      <a:r>
                        <a:rPr lang="ru-RU" sz="1500" dirty="0">
                          <a:solidFill>
                            <a:srgbClr val="0070C0"/>
                          </a:solidFill>
                        </a:rPr>
                        <a:t>Освещенность (в люкс)</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rowSpan="2">
                  <a:txBody>
                    <a:bodyPr/>
                    <a:lstStyle/>
                    <a:p>
                      <a:pPr algn="ctr"/>
                      <a:r>
                        <a:rPr lang="ru-RU" sz="1500">
                          <a:solidFill>
                            <a:srgbClr val="0070C0"/>
                          </a:solidFill>
                        </a:rPr>
                        <a:t>Поверхность, к которой относятся нормы освещенности</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82294">
                <a:tc vMerge="1">
                  <a:txBody>
                    <a:bodyPr/>
                    <a:lstStyle/>
                    <a:p>
                      <a:endParaRPr lang="ru-RU"/>
                    </a:p>
                  </a:txBody>
                  <a:tcPr/>
                </a:tc>
                <a:tc>
                  <a:txBody>
                    <a:bodyPr/>
                    <a:lstStyle/>
                    <a:p>
                      <a:pPr algn="ctr"/>
                      <a:r>
                        <a:rPr lang="ru-RU" sz="1500" dirty="0">
                          <a:solidFill>
                            <a:srgbClr val="0070C0"/>
                          </a:solidFill>
                        </a:rPr>
                        <a:t>при </a:t>
                      </a:r>
                      <a:r>
                        <a:rPr lang="ru-RU" sz="1500" dirty="0" err="1">
                          <a:solidFill>
                            <a:srgbClr val="0070C0"/>
                          </a:solidFill>
                        </a:rPr>
                        <a:t>люминисцентных</a:t>
                      </a:r>
                      <a:r>
                        <a:rPr lang="ru-RU" sz="1500" dirty="0">
                          <a:solidFill>
                            <a:srgbClr val="0070C0"/>
                          </a:solidFill>
                        </a:rPr>
                        <a:t> лампах</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dirty="0">
                          <a:solidFill>
                            <a:srgbClr val="0070C0"/>
                          </a:solidFill>
                        </a:rPr>
                        <a:t>при лампах накаливания</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vMerge="1">
                  <a:txBody>
                    <a:bodyPr/>
                    <a:lstStyle/>
                    <a:p>
                      <a:endParaRPr lang="ru-RU"/>
                    </a:p>
                  </a:txBody>
                  <a:tcPr/>
                </a:tc>
              </a:tr>
              <a:tr h="368612">
                <a:tc>
                  <a:txBody>
                    <a:bodyPr/>
                    <a:lstStyle/>
                    <a:p>
                      <a:pPr algn="ctr"/>
                      <a:r>
                        <a:rPr lang="ru-RU" sz="1500">
                          <a:solidFill>
                            <a:srgbClr val="0070C0"/>
                          </a:solidFill>
                        </a:rPr>
                        <a:t>1</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a:solidFill>
                            <a:srgbClr val="0070C0"/>
                          </a:solidFill>
                        </a:rPr>
                        <a:t>2</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dirty="0">
                          <a:solidFill>
                            <a:srgbClr val="0070C0"/>
                          </a:solidFill>
                        </a:rPr>
                        <a:t>3</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dirty="0">
                          <a:solidFill>
                            <a:srgbClr val="0070C0"/>
                          </a:solidFill>
                        </a:rPr>
                        <a:t>4</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474448">
                <a:tc>
                  <a:txBody>
                    <a:bodyPr/>
                    <a:lstStyle/>
                    <a:p>
                      <a:pPr algn="ctr"/>
                      <a:r>
                        <a:rPr lang="ru-RU" sz="1500">
                          <a:solidFill>
                            <a:srgbClr val="0070C0"/>
                          </a:solidFill>
                        </a:rPr>
                        <a:t>учебные, игровые комнаты и комнаты для кружков</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a:solidFill>
                            <a:srgbClr val="0070C0"/>
                          </a:solidFill>
                        </a:rPr>
                        <a:t>300</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dirty="0">
                          <a:solidFill>
                            <a:srgbClr val="0070C0"/>
                          </a:solidFill>
                        </a:rPr>
                        <a:t>150</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dirty="0">
                          <a:solidFill>
                            <a:srgbClr val="0070C0"/>
                          </a:solidFill>
                        </a:rPr>
                        <a:t>на рабочей поверхности стола</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645071">
                <a:tc>
                  <a:txBody>
                    <a:bodyPr/>
                    <a:lstStyle/>
                    <a:p>
                      <a:pPr algn="ctr"/>
                      <a:r>
                        <a:rPr lang="ru-RU" sz="1500">
                          <a:solidFill>
                            <a:srgbClr val="0070C0"/>
                          </a:solidFill>
                        </a:rPr>
                        <a:t>спальные комнаты</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a:solidFill>
                            <a:srgbClr val="0070C0"/>
                          </a:solidFill>
                        </a:rPr>
                        <a:t>75</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dirty="0">
                          <a:solidFill>
                            <a:srgbClr val="0070C0"/>
                          </a:solidFill>
                        </a:rPr>
                        <a:t>30</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dirty="0">
                          <a:solidFill>
                            <a:srgbClr val="0070C0"/>
                          </a:solidFill>
                        </a:rPr>
                        <a:t>на уровне 0,5 м от пола</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645071">
                <a:tc>
                  <a:txBody>
                    <a:bodyPr/>
                    <a:lstStyle/>
                    <a:p>
                      <a:pPr algn="ctr"/>
                      <a:r>
                        <a:rPr lang="ru-RU" sz="1500">
                          <a:solidFill>
                            <a:srgbClr val="0070C0"/>
                          </a:solidFill>
                        </a:rPr>
                        <a:t>физкультурный зал</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a:solidFill>
                            <a:srgbClr val="0070C0"/>
                          </a:solidFill>
                        </a:rPr>
                        <a:t>200</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a:solidFill>
                            <a:srgbClr val="0070C0"/>
                          </a:solidFill>
                        </a:rPr>
                        <a:t>100</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dirty="0">
                          <a:solidFill>
                            <a:srgbClr val="0070C0"/>
                          </a:solidFill>
                        </a:rPr>
                        <a:t>пол</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68612">
                <a:tc>
                  <a:txBody>
                    <a:bodyPr/>
                    <a:lstStyle/>
                    <a:p>
                      <a:pPr algn="ctr"/>
                      <a:r>
                        <a:rPr lang="ru-RU" sz="1500">
                          <a:solidFill>
                            <a:srgbClr val="0070C0"/>
                          </a:solidFill>
                        </a:rPr>
                        <a:t>рекреации</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a:solidFill>
                            <a:srgbClr val="0070C0"/>
                          </a:solidFill>
                        </a:rPr>
                        <a:t>150</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a:solidFill>
                            <a:srgbClr val="0070C0"/>
                          </a:solidFill>
                        </a:rPr>
                        <a:t>75</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500" dirty="0">
                          <a:solidFill>
                            <a:srgbClr val="0070C0"/>
                          </a:solidFill>
                        </a:rPr>
                        <a:t>пол</a:t>
                      </a:r>
                    </a:p>
                  </a:txBody>
                  <a:tcPr marL="77240" marR="77240" marT="38620" marB="38620"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bl>
          </a:graphicData>
        </a:graphic>
      </p:graphicFrame>
    </p:spTree>
    <p:extLst>
      <p:ext uri="{BB962C8B-B14F-4D97-AF65-F5344CB8AC3E}">
        <p14:creationId xmlns:p14="http://schemas.microsoft.com/office/powerpoint/2010/main" val="1278480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18718" y="3278960"/>
            <a:ext cx="303288" cy="317459"/>
          </a:xfrm>
          <a:prstGeom prst="rect">
            <a:avLst/>
          </a:prstGeom>
        </p:spPr>
        <p:txBody>
          <a:bodyPr wrap="none">
            <a:spAutoFit/>
          </a:bodyPr>
          <a:lstStyle/>
          <a:p>
            <a:r>
              <a:rPr lang="ru-RU" altLang="ru-RU" sz="1463" b="1" dirty="0">
                <a:solidFill>
                  <a:schemeClr val="bg1"/>
                </a:solidFill>
                <a:latin typeface="Arial" pitchFamily="34" charset="0"/>
                <a:cs typeface="Arial" pitchFamily="34" charset="0"/>
              </a:rPr>
              <a:t>д</a:t>
            </a:r>
            <a:endParaRPr lang="ru-RU" sz="1463" dirty="0"/>
          </a:p>
        </p:txBody>
      </p:sp>
      <p:sp>
        <p:nvSpPr>
          <p:cNvPr id="4" name="Прямоугольник 3"/>
          <p:cNvSpPr/>
          <p:nvPr/>
        </p:nvSpPr>
        <p:spPr>
          <a:xfrm>
            <a:off x="4818718" y="3278960"/>
            <a:ext cx="303288" cy="317459"/>
          </a:xfrm>
          <a:prstGeom prst="rect">
            <a:avLst/>
          </a:prstGeom>
        </p:spPr>
        <p:txBody>
          <a:bodyPr wrap="none">
            <a:spAutoFit/>
          </a:bodyPr>
          <a:lstStyle/>
          <a:p>
            <a:r>
              <a:rPr lang="ru-RU" altLang="ru-RU" sz="1463" b="1" dirty="0">
                <a:solidFill>
                  <a:schemeClr val="bg1"/>
                </a:solidFill>
                <a:latin typeface="Arial" pitchFamily="34" charset="0"/>
                <a:cs typeface="Arial" pitchFamily="34" charset="0"/>
              </a:rPr>
              <a:t>д</a:t>
            </a:r>
            <a:endParaRPr lang="ru-RU" sz="1463" dirty="0"/>
          </a:p>
        </p:txBody>
      </p:sp>
      <p:sp>
        <p:nvSpPr>
          <p:cNvPr id="24" name="Прямоугольник 23"/>
          <p:cNvSpPr/>
          <p:nvPr/>
        </p:nvSpPr>
        <p:spPr>
          <a:xfrm>
            <a:off x="0" y="0"/>
            <a:ext cx="9906000" cy="731520"/>
          </a:xfrm>
          <a:prstGeom prst="rect">
            <a:avLst/>
          </a:prstGeom>
          <a:noFill/>
        </p:spPr>
        <p:style>
          <a:lnRef idx="1">
            <a:schemeClr val="accent1"/>
          </a:lnRef>
          <a:fillRef idx="2">
            <a:schemeClr val="accent1"/>
          </a:fillRef>
          <a:effectRef idx="1">
            <a:schemeClr val="accent1"/>
          </a:effectRef>
          <a:fontRef idx="minor">
            <a:schemeClr val="dk1"/>
          </a:fontRef>
        </p:style>
        <p:txBody>
          <a:bodyPr/>
          <a:lstStyle/>
          <a:p>
            <a:pPr algn="ctr"/>
            <a:r>
              <a:rPr lang="ru-RU" sz="2000" b="1" i="1" dirty="0" smtClean="0">
                <a:solidFill>
                  <a:srgbClr val="0070C0"/>
                </a:solidFill>
                <a:latin typeface="Times New Roman" pitchFamily="18" charset="0"/>
                <a:cs typeface="Times New Roman" pitchFamily="18" charset="0"/>
              </a:rPr>
              <a:t>Санитарно-эпидемиологические требования к выбору земельного участка под</a:t>
            </a:r>
          </a:p>
          <a:p>
            <a:pPr algn="ctr"/>
            <a:r>
              <a:rPr lang="ru-RU" sz="2000" b="1" i="1" dirty="0" smtClean="0">
                <a:solidFill>
                  <a:srgbClr val="0070C0"/>
                </a:solidFill>
                <a:latin typeface="Times New Roman" pitchFamily="18" charset="0"/>
                <a:cs typeface="Times New Roman" pitchFamily="18" charset="0"/>
              </a:rPr>
              <a:t>строительство, проектированию, реконструкции и эксплуатации объектов</a:t>
            </a:r>
            <a:endParaRPr lang="ru-RU" sz="2000" i="1" dirty="0">
              <a:solidFill>
                <a:srgbClr val="0070C0"/>
              </a:solidFill>
              <a:latin typeface="Times New Roman" pitchFamily="18" charset="0"/>
              <a:cs typeface="Times New Roman" pitchFamily="18" charset="0"/>
            </a:endParaRPr>
          </a:p>
        </p:txBody>
      </p:sp>
      <p:sp>
        <p:nvSpPr>
          <p:cNvPr id="6" name="Номер слайда 5"/>
          <p:cNvSpPr>
            <a:spLocks noGrp="1"/>
          </p:cNvSpPr>
          <p:nvPr>
            <p:ph type="sldNum" sz="quarter" idx="12"/>
          </p:nvPr>
        </p:nvSpPr>
        <p:spPr/>
        <p:txBody>
          <a:bodyPr/>
          <a:lstStyle/>
          <a:p>
            <a:fld id="{3A99570A-E974-42B4-8F6C-096B5D77F75E}" type="slidenum">
              <a:rPr lang="ru-RU" smtClean="0"/>
              <a:pPr/>
              <a:t>3</a:t>
            </a:fld>
            <a:endParaRPr lang="ru-RU"/>
          </a:p>
        </p:txBody>
      </p:sp>
      <p:sp>
        <p:nvSpPr>
          <p:cNvPr id="3" name="Прямоугольник 2"/>
          <p:cNvSpPr/>
          <p:nvPr/>
        </p:nvSpPr>
        <p:spPr>
          <a:xfrm>
            <a:off x="0" y="751840"/>
            <a:ext cx="9834880" cy="6109365"/>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just">
              <a:buFont typeface="Arial" pitchFamily="34" charset="0"/>
              <a:buChar char="•"/>
            </a:pPr>
            <a:r>
              <a:rPr lang="ru-RU" sz="1600" b="1" dirty="0" smtClean="0">
                <a:solidFill>
                  <a:srgbClr val="0070C0"/>
                </a:solidFill>
                <a:latin typeface="Times New Roman" pitchFamily="18" charset="0"/>
                <a:cs typeface="Times New Roman" pitchFamily="18" charset="0"/>
              </a:rPr>
              <a:t> </a:t>
            </a:r>
            <a:r>
              <a:rPr lang="ru-RU" sz="1700" b="1" dirty="0" smtClean="0">
                <a:solidFill>
                  <a:srgbClr val="0070C0"/>
                </a:solidFill>
                <a:latin typeface="Times New Roman" pitchFamily="18" charset="0"/>
                <a:cs typeface="Times New Roman" pitchFamily="18" charset="0"/>
              </a:rPr>
              <a:t>Земельный участок объектов выбирается сухой, проветриваемый. Участок находится с наветренной стороны от источников загрязнения атмосферного воздуха, имеет удобные подъездные пути и условия для организации хозяйственно-питьевого водоснабжения.</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Земельный участок под строительство объектов не размещается на территории стационарно неблагополучных по сибирской язве пунктов, земельных участках, ранее использовавшихся под свалки, полигоны, поля ассенизации и фильтрации, скотомогильники, животноводческие и птицеводческие фермы, кладбища, пункты захоронения радиоактивных отходов.</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При проектировании и реконструкции объектов набор и площадь помещений определяется заданием на проектирование в соответствии с требованиями государственных нормативов в области архитектуры, градостроительства и строительства согласно подпункту 23-16) статьи 20 Закона Республики Казахстан от 16 июля 2001 года "Об архитектурной, градостроительной и строительной деятельности в Республике Казахстан" (далее – государственные нормативы в области архитектуры, градостроительства и строительства).</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При проектировании и реконструкции объектов в здании и на участке соблюдается принцип групповой изоляции от административно-хозяйственных, бытовых помещений.</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При проектировании и реконструкции в ДОО количество мест в одной спальной комнате предусматривают из расчета 4 квадратных метров (далее – м2) на одного ребенка.</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При проектировании и реконструкции объектов площадь игровой комнаты предусматривают из расчета 2 м2 на одного ребенка. При проектировании и реконструкции объектов площадь жилой комнаты в санатории предусматривается из расчета не менее 6 м2 на одно место.</a:t>
            </a:r>
          </a:p>
          <a:p>
            <a:pPr algn="just">
              <a:buFont typeface="Arial" pitchFamily="34" charset="0"/>
              <a:buChar char="•"/>
            </a:pPr>
            <a:r>
              <a:rPr lang="ru-RU" sz="1700" b="1" dirty="0" smtClean="0">
                <a:solidFill>
                  <a:srgbClr val="0070C0"/>
                </a:solidFill>
                <a:latin typeface="Times New Roman" pitchFamily="18" charset="0"/>
                <a:cs typeface="Times New Roman" pitchFamily="18" charset="0"/>
              </a:rPr>
              <a:t> Для отделки помещений используются отделочные материалы, устойчивые к моющим и дезинфицирующим средствам, имеющие документы, подтверждающие их качество и безопасность.</a:t>
            </a:r>
          </a:p>
        </p:txBody>
      </p:sp>
    </p:spTree>
    <p:extLst>
      <p:ext uri="{BB962C8B-B14F-4D97-AF65-F5344CB8AC3E}">
        <p14:creationId xmlns:p14="http://schemas.microsoft.com/office/powerpoint/2010/main" val="1464262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30</a:t>
            </a:fld>
            <a:endParaRPr lang="ru-RU"/>
          </a:p>
        </p:txBody>
      </p:sp>
      <p:sp>
        <p:nvSpPr>
          <p:cNvPr id="5" name="Заголовок 4"/>
          <p:cNvSpPr>
            <a:spLocks noGrp="1"/>
          </p:cNvSpPr>
          <p:nvPr>
            <p:ph type="title"/>
          </p:nvPr>
        </p:nvSpPr>
        <p:spPr>
          <a:xfrm>
            <a:off x="0" y="0"/>
            <a:ext cx="9906000" cy="619760"/>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Autofit/>
          </a:bodyPr>
          <a:lstStyle/>
          <a:p>
            <a:pPr algn="ctr"/>
            <a:r>
              <a:rPr lang="ru-RU" sz="2400" b="1" i="1" dirty="0" smtClean="0">
                <a:solidFill>
                  <a:schemeClr val="bg1"/>
                </a:solidFill>
              </a:rPr>
              <a:t>Замена продуктов </a:t>
            </a:r>
            <a:endParaRPr lang="ru-RU" sz="2400" b="1" i="1" dirty="0">
              <a:solidFill>
                <a:schemeClr val="bg1"/>
              </a:solidFill>
            </a:endParaRPr>
          </a:p>
        </p:txBody>
      </p:sp>
      <p:graphicFrame>
        <p:nvGraphicFramePr>
          <p:cNvPr id="8" name="Таблица 7"/>
          <p:cNvGraphicFramePr>
            <a:graphicFrameLocks noGrp="1"/>
          </p:cNvGraphicFramePr>
          <p:nvPr/>
        </p:nvGraphicFramePr>
        <p:xfrm>
          <a:off x="142240" y="731519"/>
          <a:ext cx="9641840" cy="6188688"/>
        </p:xfrm>
        <a:graphic>
          <a:graphicData uri="http://schemas.openxmlformats.org/drawingml/2006/table">
            <a:tbl>
              <a:tblPr/>
              <a:tblGrid>
                <a:gridCol w="1928368"/>
                <a:gridCol w="1928368"/>
                <a:gridCol w="1928368"/>
                <a:gridCol w="1928368"/>
                <a:gridCol w="1928368"/>
              </a:tblGrid>
              <a:tr h="135287">
                <a:tc>
                  <a:txBody>
                    <a:bodyPr/>
                    <a:lstStyle/>
                    <a:p>
                      <a:pPr algn="ctr"/>
                      <a:r>
                        <a:rPr lang="ru-RU" sz="800" dirty="0"/>
                        <a:t>№</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Продукт, подлежащий замене</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Вес в граммах</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Продукт заменитель</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Вес в граммах</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a:txBody>
                    <a:bodyPr/>
                    <a:lstStyle/>
                    <a:p>
                      <a:pPr algn="ctr"/>
                      <a:r>
                        <a:rPr lang="ru-RU" sz="800" dirty="0"/>
                        <a:t>1</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3</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4</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5</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5907">
                <a:tc rowSpan="8">
                  <a:txBody>
                    <a:bodyPr/>
                    <a:lstStyle/>
                    <a:p>
                      <a:pPr algn="ctr"/>
                      <a:r>
                        <a:rPr lang="ru-RU" sz="800"/>
                        <a:t>1</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8">
                  <a:txBody>
                    <a:bodyPr/>
                    <a:lstStyle/>
                    <a:p>
                      <a:r>
                        <a:rPr lang="ru-RU" sz="800" dirty="0"/>
                        <a:t>Мясо говядина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8">
                  <a:txBody>
                    <a:bodyPr/>
                    <a:lstStyle/>
                    <a:p>
                      <a:r>
                        <a:rPr lang="ru-RU" sz="800" dirty="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мясо блочное на костях 1 категории: баранина, конина, крольчатина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590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мясо блочное без костей 1 категории: баранина, конина, крольчатина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80,0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конина 1 категории</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104,0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мясо птицы</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590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субпродукты 1-й категории печень, язык, сердце</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116,0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колбаса вареная</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80,0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консервы мясные</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120,0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рыба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150,0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rowSpan="4">
                  <a:txBody>
                    <a:bodyPr/>
                    <a:lstStyle/>
                    <a:p>
                      <a:pPr algn="ctr"/>
                      <a:r>
                        <a:rPr lang="ru-RU" sz="800"/>
                        <a:t>2</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4">
                  <a:txBody>
                    <a:bodyPr/>
                    <a:lstStyle/>
                    <a:p>
                      <a:r>
                        <a:rPr lang="ru-RU" sz="800"/>
                        <a:t>Молоко цельное </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4">
                  <a:txBody>
                    <a:bodyPr/>
                    <a:lstStyle/>
                    <a:p>
                      <a:r>
                        <a:rPr lang="ru-RU" sz="800" dirty="0"/>
                        <a:t>100,0 </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кефир, айран</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61909">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молоко сгущенное стерилизованное</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40,0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сливки</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творог жирный</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30,0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rowSpan="2">
                  <a:txBody>
                    <a:bodyPr/>
                    <a:lstStyle/>
                    <a:p>
                      <a:pPr algn="ctr"/>
                      <a:r>
                        <a:rPr lang="ru-RU" sz="800"/>
                        <a:t>3</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2">
                  <a:txBody>
                    <a:bodyPr/>
                    <a:lstStyle/>
                    <a:p>
                      <a:r>
                        <a:rPr lang="ru-RU" sz="800"/>
                        <a:t>Сметана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2">
                  <a:txBody>
                    <a:bodyPr/>
                    <a:lstStyle/>
                    <a:p>
                      <a:r>
                        <a:rPr lang="ru-RU" sz="80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сливки</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133,0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молоко</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667,0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rowSpan="5">
                  <a:txBody>
                    <a:bodyPr/>
                    <a:lstStyle/>
                    <a:p>
                      <a:pPr algn="ctr"/>
                      <a:r>
                        <a:rPr lang="ru-RU" sz="800"/>
                        <a:t>4</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5">
                  <a:txBody>
                    <a:bodyPr/>
                    <a:lstStyle/>
                    <a:p>
                      <a:r>
                        <a:rPr lang="ru-RU" sz="800"/>
                        <a:t>Творог</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5">
                  <a:txBody>
                    <a:bodyPr/>
                    <a:lstStyle/>
                    <a:p>
                      <a:r>
                        <a:rPr lang="ru-RU" sz="80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молоко</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333,0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сыр</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40,0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брынза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80,0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сметана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50,0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сливки</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66,0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rowSpan="6">
                  <a:txBody>
                    <a:bodyPr/>
                    <a:lstStyle/>
                    <a:p>
                      <a:pPr algn="ctr"/>
                      <a:r>
                        <a:rPr lang="ru-RU" sz="800"/>
                        <a:t>5</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6">
                  <a:txBody>
                    <a:bodyPr/>
                    <a:lstStyle/>
                    <a:p>
                      <a:r>
                        <a:rPr lang="ru-RU" sz="800" dirty="0"/>
                        <a:t>Сыр</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6">
                  <a:txBody>
                    <a:bodyPr/>
                    <a:lstStyle/>
                    <a:p>
                      <a:r>
                        <a:rPr lang="ru-RU" sz="80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масло коровье</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50,0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сметана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125,0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творог</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250,0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брынза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молоко</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825,0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яйца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3 шт.</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rowSpan="3">
                  <a:txBody>
                    <a:bodyPr/>
                    <a:lstStyle/>
                    <a:p>
                      <a:pPr algn="ctr"/>
                      <a:r>
                        <a:rPr lang="ru-RU" sz="800"/>
                        <a:t>6</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3">
                  <a:txBody>
                    <a:bodyPr/>
                    <a:lstStyle/>
                    <a:p>
                      <a:r>
                        <a:rPr lang="ru-RU" sz="800"/>
                        <a:t>Яйца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3">
                  <a:txBody>
                    <a:bodyPr/>
                    <a:lstStyle/>
                    <a:p>
                      <a:r>
                        <a:rPr lang="ru-RU" sz="800"/>
                        <a:t>1 шт.</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сыр</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33,0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сметана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40,0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творог</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80,0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91259">
                <a:tc rowSpan="5">
                  <a:txBody>
                    <a:bodyPr/>
                    <a:lstStyle/>
                    <a:p>
                      <a:pPr algn="ctr"/>
                      <a:r>
                        <a:rPr lang="ru-RU" sz="800"/>
                        <a:t>7</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5">
                  <a:txBody>
                    <a:bodyPr/>
                    <a:lstStyle/>
                    <a:p>
                      <a:r>
                        <a:rPr lang="ru-RU" sz="800"/>
                        <a:t>Рыба обезглавленная</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5">
                  <a:txBody>
                    <a:bodyPr/>
                    <a:lstStyle/>
                    <a:p>
                      <a:r>
                        <a:rPr lang="ru-RU" sz="80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мясо</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67,0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сельдь соленая</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dirty="0"/>
                        <a:t>рыбное филе</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70,0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творог</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168,0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сыр</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50,0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rowSpan="7">
                  <a:txBody>
                    <a:bodyPr/>
                    <a:lstStyle/>
                    <a:p>
                      <a:pPr algn="ctr"/>
                      <a:r>
                        <a:rPr lang="ru-RU" sz="800"/>
                        <a:t>8</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7">
                  <a:txBody>
                    <a:bodyPr/>
                    <a:lstStyle/>
                    <a:p>
                      <a:r>
                        <a:rPr lang="ru-RU" sz="800"/>
                        <a:t>Фрукты</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rowSpan="7">
                  <a:txBody>
                    <a:bodyPr/>
                    <a:lstStyle/>
                    <a:p>
                      <a:r>
                        <a:rPr lang="ru-RU" sz="80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сок плодово-ягодный</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яблоки сушеные</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курага</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8,0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чернослив</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17,0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изюм</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22,0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арбуз</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300,0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3528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800"/>
                        <a:t>дыня</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200,0</a:t>
                      </a:r>
                    </a:p>
                  </a:txBody>
                  <a:tcPr marL="14824" marR="14824" marT="7412" marB="7412"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bl>
          </a:graphicData>
        </a:graphic>
      </p:graphicFrame>
    </p:spTree>
    <p:extLst>
      <p:ext uri="{BB962C8B-B14F-4D97-AF65-F5344CB8AC3E}">
        <p14:creationId xmlns:p14="http://schemas.microsoft.com/office/powerpoint/2010/main" val="21741457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31</a:t>
            </a:fld>
            <a:endParaRPr lang="ru-RU"/>
          </a:p>
        </p:txBody>
      </p:sp>
      <p:sp>
        <p:nvSpPr>
          <p:cNvPr id="5" name="Заголовок 4"/>
          <p:cNvSpPr>
            <a:spLocks noGrp="1"/>
          </p:cNvSpPr>
          <p:nvPr>
            <p:ph type="title"/>
          </p:nvPr>
        </p:nvSpPr>
        <p:spPr>
          <a:xfrm>
            <a:off x="0" y="0"/>
            <a:ext cx="9906000" cy="1015999"/>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400" b="1" i="1" dirty="0" smtClean="0">
                <a:solidFill>
                  <a:schemeClr val="bg1"/>
                </a:solidFill>
                <a:latin typeface="Times New Roman" pitchFamily="18" charset="0"/>
                <a:cs typeface="Times New Roman" pitchFamily="18" charset="0"/>
              </a:rPr>
              <a:t>Набор продуктов в детских оздоровительных объектах в день на одного ребенка</a:t>
            </a:r>
            <a:endParaRPr lang="ru-RU" sz="2400" b="1" i="1" dirty="0">
              <a:solidFill>
                <a:schemeClr val="bg1"/>
              </a:solidFill>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152400" y="1083358"/>
          <a:ext cx="9631680" cy="5652724"/>
        </p:xfrm>
        <a:graphic>
          <a:graphicData uri="http://schemas.openxmlformats.org/drawingml/2006/table">
            <a:tbl>
              <a:tblPr/>
              <a:tblGrid>
                <a:gridCol w="4656661"/>
                <a:gridCol w="4975019"/>
              </a:tblGrid>
              <a:tr h="245706">
                <a:tc>
                  <a:txBody>
                    <a:bodyPr/>
                    <a:lstStyle/>
                    <a:p>
                      <a:pPr algn="ctr"/>
                      <a:r>
                        <a:rPr lang="ru-RU" sz="1000" dirty="0"/>
                        <a:t>Наименование продуктов</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Количество продуктов в граммах</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pPr algn="ctr"/>
                      <a:r>
                        <a:rPr lang="ru-RU" sz="1000" dirty="0"/>
                        <a:t>1</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2</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45706">
                <a:tc>
                  <a:txBody>
                    <a:bodyPr/>
                    <a:lstStyle/>
                    <a:p>
                      <a:r>
                        <a:rPr lang="ru-RU" sz="1000"/>
                        <a:t>молоко, кисломолочные продукты</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500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творог полужирный</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40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сметана</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сыр</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мясо</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160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рыба</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60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яйцо диетическое</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 шт.</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хлеб ржаной</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100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45706">
                <a:tc>
                  <a:txBody>
                    <a:bodyPr/>
                    <a:lstStyle/>
                    <a:p>
                      <a:r>
                        <a:rPr lang="ru-RU" sz="1000"/>
                        <a:t>хлеб пшеничный (в том числе булочки)</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250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мука пшеничная</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a:t>10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макаронные изделия</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20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крупы</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45</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бобовые</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45706">
                <a:tc>
                  <a:txBody>
                    <a:bodyPr/>
                    <a:lstStyle/>
                    <a:p>
                      <a:r>
                        <a:rPr lang="ru-RU" sz="1000"/>
                        <a:t>сахар и кондитерские изделия</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70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мука картофельная</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8</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дрожжи хлебопекарные</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2</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масло сливочное </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45</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масло растительное</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15</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картофель</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350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овощи свежие</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400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фрукты свежие</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100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сухофрукты</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15</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соки натуральные</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200</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чай</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0,2</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какао</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1,2</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соль</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6</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85426">
                <a:tc>
                  <a:txBody>
                    <a:bodyPr/>
                    <a:lstStyle/>
                    <a:p>
                      <a:r>
                        <a:rPr lang="ru-RU" sz="1000"/>
                        <a:t>специи</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000" dirty="0"/>
                        <a:t>1</a:t>
                      </a:r>
                    </a:p>
                  </a:txBody>
                  <a:tcPr marL="34396" marR="34396" marT="17198" marB="17198"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bl>
          </a:graphicData>
        </a:graphic>
      </p:graphicFrame>
    </p:spTree>
    <p:extLst>
      <p:ext uri="{BB962C8B-B14F-4D97-AF65-F5344CB8AC3E}">
        <p14:creationId xmlns:p14="http://schemas.microsoft.com/office/powerpoint/2010/main" val="10691964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32</a:t>
            </a:fld>
            <a:endParaRPr lang="ru-RU"/>
          </a:p>
        </p:txBody>
      </p:sp>
      <p:sp>
        <p:nvSpPr>
          <p:cNvPr id="5" name="Заголовок 4"/>
          <p:cNvSpPr>
            <a:spLocks noGrp="1"/>
          </p:cNvSpPr>
          <p:nvPr>
            <p:ph type="title"/>
          </p:nvPr>
        </p:nvSpPr>
        <p:spPr>
          <a:xfrm>
            <a:off x="91440" y="81281"/>
            <a:ext cx="9723120" cy="690879"/>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2800" b="1" i="1" dirty="0">
                <a:solidFill>
                  <a:schemeClr val="bg1"/>
                </a:solidFill>
                <a:latin typeface="Times New Roman" pitchFamily="18" charset="0"/>
                <a:cs typeface="Times New Roman" pitchFamily="18" charset="0"/>
              </a:rPr>
              <a:t> </a:t>
            </a:r>
            <a:r>
              <a:rPr lang="ru-RU" sz="2800" b="1" i="1" dirty="0" smtClean="0">
                <a:solidFill>
                  <a:schemeClr val="bg1"/>
                </a:solidFill>
                <a:latin typeface="Times New Roman" pitchFamily="18" charset="0"/>
                <a:cs typeface="Times New Roman" pitchFamily="18" charset="0"/>
              </a:rPr>
              <a:t>Масса порции (в граммах) для детей и подростков в зависимости от возраста (в годах)</a:t>
            </a:r>
            <a:endParaRPr lang="ru-RU" sz="2800" b="1" i="1" dirty="0">
              <a:solidFill>
                <a:schemeClr val="bg1"/>
              </a:solidFill>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172721" y="863605"/>
          <a:ext cx="9570720" cy="5781034"/>
        </p:xfrm>
        <a:graphic>
          <a:graphicData uri="http://schemas.openxmlformats.org/drawingml/2006/table">
            <a:tbl>
              <a:tblPr/>
              <a:tblGrid>
                <a:gridCol w="3190240"/>
                <a:gridCol w="3190240"/>
                <a:gridCol w="3190240"/>
              </a:tblGrid>
              <a:tr h="218152">
                <a:tc rowSpan="2">
                  <a:txBody>
                    <a:bodyPr/>
                    <a:lstStyle/>
                    <a:p>
                      <a:pPr algn="ctr"/>
                      <a:r>
                        <a:rPr lang="ru-RU" sz="800" dirty="0"/>
                        <a:t>Прием пищи, блюдо</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gridSpan="2">
                  <a:txBody>
                    <a:bodyPr/>
                    <a:lstStyle/>
                    <a:p>
                      <a:pPr algn="ctr"/>
                      <a:r>
                        <a:rPr lang="ru-RU" sz="800" dirty="0"/>
                        <a:t>Масса порции</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r>
              <a:tr h="218152">
                <a:tc vMerge="1">
                  <a:txBody>
                    <a:bodyPr/>
                    <a:lstStyle/>
                    <a:p>
                      <a:endParaRPr lang="ru-RU"/>
                    </a:p>
                  </a:txBody>
                  <a:tcPr/>
                </a:tc>
                <a:tc>
                  <a:txBody>
                    <a:bodyPr/>
                    <a:lstStyle/>
                    <a:p>
                      <a:pPr algn="ctr"/>
                      <a:r>
                        <a:rPr lang="ru-RU" sz="800" dirty="0"/>
                        <a:t>6-11 лет</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12-18 лет</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a:txBody>
                    <a:bodyPr/>
                    <a:lstStyle/>
                    <a:p>
                      <a:pPr algn="ctr"/>
                      <a:r>
                        <a:rPr lang="ru-RU" sz="800"/>
                        <a:t>1</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3</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gridSpan="3">
                  <a:txBody>
                    <a:bodyPr/>
                    <a:lstStyle/>
                    <a:p>
                      <a:r>
                        <a:rPr lang="ru-RU" sz="800" dirty="0"/>
                        <a:t>Завтрак</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hMerge="1">
                  <a:txBody>
                    <a:bodyPr/>
                    <a:lstStyle/>
                    <a:p>
                      <a:endParaRPr lang="ru-RU"/>
                    </a:p>
                  </a:txBody>
                  <a:tcPr/>
                </a:tc>
              </a:tr>
              <a:tr h="381767">
                <a:tc>
                  <a:txBody>
                    <a:bodyPr/>
                    <a:lstStyle/>
                    <a:p>
                      <a:r>
                        <a:rPr lang="ru-RU" sz="800"/>
                        <a:t>Каша или овощное блюдо</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300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300-400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a:txBody>
                    <a:bodyPr/>
                    <a:lstStyle/>
                    <a:p>
                      <a:r>
                        <a:rPr lang="ru-RU" sz="800"/>
                        <a:t>Кофе (чай, какао)</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200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gridSpan="3">
                  <a:txBody>
                    <a:bodyPr/>
                    <a:lstStyle/>
                    <a:p>
                      <a:r>
                        <a:rPr lang="ru-RU" sz="800" dirty="0"/>
                        <a:t>Обед</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hMerge="1">
                  <a:txBody>
                    <a:bodyPr/>
                    <a:lstStyle/>
                    <a:p>
                      <a:endParaRPr lang="ru-RU"/>
                    </a:p>
                  </a:txBody>
                  <a:tcPr/>
                </a:tc>
              </a:tr>
              <a:tr h="218152">
                <a:tc>
                  <a:txBody>
                    <a:bodyPr/>
                    <a:lstStyle/>
                    <a:p>
                      <a:r>
                        <a:rPr lang="ru-RU" sz="800"/>
                        <a:t>Салат</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60-100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100-150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a:txBody>
                    <a:bodyPr/>
                    <a:lstStyle/>
                    <a:p>
                      <a:r>
                        <a:rPr lang="ru-RU" sz="800"/>
                        <a:t>Суп</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200-250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205-300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a:txBody>
                    <a:bodyPr/>
                    <a:lstStyle/>
                    <a:p>
                      <a:r>
                        <a:rPr lang="ru-RU" sz="800"/>
                        <a:t>Мясо, котлета</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80-150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150-180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a:txBody>
                    <a:bodyPr/>
                    <a:lstStyle/>
                    <a:p>
                      <a:r>
                        <a:rPr lang="ru-RU" sz="800"/>
                        <a:t>Гарнир</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100-150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150-180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81767">
                <a:tc>
                  <a:txBody>
                    <a:bodyPr/>
                    <a:lstStyle/>
                    <a:p>
                      <a:r>
                        <a:rPr lang="ru-RU" sz="800"/>
                        <a:t>Компот и другие напитки</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200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gridSpan="3">
                  <a:txBody>
                    <a:bodyPr/>
                    <a:lstStyle/>
                    <a:p>
                      <a:r>
                        <a:rPr lang="ru-RU" sz="800" dirty="0"/>
                        <a:t>Полдник</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hMerge="1">
                  <a:txBody>
                    <a:bodyPr/>
                    <a:lstStyle/>
                    <a:p>
                      <a:endParaRPr lang="ru-RU"/>
                    </a:p>
                  </a:txBody>
                  <a:tcPr/>
                </a:tc>
              </a:tr>
              <a:tr h="218152">
                <a:tc>
                  <a:txBody>
                    <a:bodyPr/>
                    <a:lstStyle/>
                    <a:p>
                      <a:r>
                        <a:rPr lang="ru-RU" sz="800"/>
                        <a:t>Кефир</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200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81767">
                <a:tc>
                  <a:txBody>
                    <a:bodyPr/>
                    <a:lstStyle/>
                    <a:p>
                      <a:r>
                        <a:rPr lang="ru-RU" sz="800"/>
                        <a:t>Печенье (выпечка)</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40/100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40/100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a:txBody>
                    <a:bodyPr/>
                    <a:lstStyle/>
                    <a:p>
                      <a:r>
                        <a:rPr lang="ru-RU" sz="800"/>
                        <a:t>Фрукты</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gridSpan="3">
                  <a:txBody>
                    <a:bodyPr/>
                    <a:lstStyle/>
                    <a:p>
                      <a:r>
                        <a:rPr lang="ru-RU" sz="800" dirty="0"/>
                        <a:t>Ужин</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hMerge="1">
                  <a:txBody>
                    <a:bodyPr/>
                    <a:lstStyle/>
                    <a:p>
                      <a:endParaRPr lang="ru-RU"/>
                    </a:p>
                  </a:txBody>
                  <a:tcPr/>
                </a:tc>
              </a:tr>
              <a:tr h="381767">
                <a:tc>
                  <a:txBody>
                    <a:bodyPr/>
                    <a:lstStyle/>
                    <a:p>
                      <a:r>
                        <a:rPr lang="ru-RU" sz="800"/>
                        <a:t>Овощное блюдо, каша</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300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400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81767">
                <a:tc>
                  <a:txBody>
                    <a:bodyPr/>
                    <a:lstStyle/>
                    <a:p>
                      <a:r>
                        <a:rPr lang="ru-RU" sz="800"/>
                        <a:t>Чай и другие напитки</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200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81767">
                <a:tc>
                  <a:txBody>
                    <a:bodyPr/>
                    <a:lstStyle/>
                    <a:p>
                      <a:r>
                        <a:rPr lang="ru-RU" sz="800"/>
                        <a:t>Хлеб на день:</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800"/>
                        <a:t/>
                      </a:r>
                      <a:br>
                        <a:rPr lang="ru-RU" sz="800"/>
                      </a:br>
                      <a:endParaRPr lang="ru-RU" sz="800"/>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800" dirty="0"/>
                        <a:t/>
                      </a:r>
                      <a:br>
                        <a:rPr lang="ru-RU" sz="800" dirty="0"/>
                      </a:br>
                      <a:endParaRPr lang="ru-RU" sz="800" dirty="0"/>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a:txBody>
                    <a:bodyPr/>
                    <a:lstStyle/>
                    <a:p>
                      <a:r>
                        <a:rPr lang="ru-RU" sz="800"/>
                        <a:t>Пшеничный</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150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200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18152">
                <a:tc>
                  <a:txBody>
                    <a:bodyPr/>
                    <a:lstStyle/>
                    <a:p>
                      <a:r>
                        <a:rPr lang="ru-RU" sz="800"/>
                        <a:t>Ржаной</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a:t>100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800" dirty="0"/>
                        <a:t>150</a:t>
                      </a:r>
                    </a:p>
                  </a:txBody>
                  <a:tcPr marL="41535" marR="41535" marT="20767" marB="20767"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bl>
          </a:graphicData>
        </a:graphic>
      </p:graphicFrame>
    </p:spTree>
    <p:extLst>
      <p:ext uri="{BB962C8B-B14F-4D97-AF65-F5344CB8AC3E}">
        <p14:creationId xmlns:p14="http://schemas.microsoft.com/office/powerpoint/2010/main" val="18364670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33</a:t>
            </a:fld>
            <a:endParaRPr lang="ru-RU"/>
          </a:p>
        </p:txBody>
      </p:sp>
      <p:sp>
        <p:nvSpPr>
          <p:cNvPr id="5" name="Заголовок 4"/>
          <p:cNvSpPr>
            <a:spLocks noGrp="1"/>
          </p:cNvSpPr>
          <p:nvPr>
            <p:ph type="title"/>
          </p:nvPr>
        </p:nvSpPr>
        <p:spPr>
          <a:xfrm>
            <a:off x="71120" y="101600"/>
            <a:ext cx="9743440" cy="609599"/>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2400" dirty="0" smtClean="0"/>
              <a:t> </a:t>
            </a:r>
            <a:r>
              <a:rPr lang="en-US" sz="2400" dirty="0"/>
              <a:t>  </a:t>
            </a:r>
            <a:r>
              <a:rPr lang="ru-RU" sz="2400" b="1" i="1" dirty="0">
                <a:solidFill>
                  <a:schemeClr val="bg1"/>
                </a:solidFill>
                <a:latin typeface="Times New Roman" pitchFamily="18" charset="0"/>
                <a:cs typeface="Times New Roman" pitchFamily="18" charset="0"/>
              </a:rPr>
              <a:t> Бракеражный журнал скоропортящейся пищевой продукции и полуфабрикатов </a:t>
            </a:r>
            <a:endParaRPr lang="ru-RU" sz="2400" i="1" dirty="0">
              <a:solidFill>
                <a:schemeClr val="bg1"/>
              </a:solidFill>
              <a:latin typeface="Times New Roman" pitchFamily="18" charset="0"/>
              <a:cs typeface="Times New Roman"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010509790"/>
              </p:ext>
            </p:extLst>
          </p:nvPr>
        </p:nvGraphicFramePr>
        <p:xfrm>
          <a:off x="81280" y="772160"/>
          <a:ext cx="9743439" cy="5466080"/>
        </p:xfrm>
        <a:graphic>
          <a:graphicData uri="http://schemas.openxmlformats.org/drawingml/2006/table">
            <a:tbl>
              <a:tblPr firstRow="1" firstCol="1" bandRow="1">
                <a:tableStyleId>{5C22544A-7EE6-4342-B048-85BDC9FD1C3A}</a:tableStyleId>
              </a:tblPr>
              <a:tblGrid>
                <a:gridCol w="1702341"/>
                <a:gridCol w="603979"/>
                <a:gridCol w="1656080"/>
                <a:gridCol w="1402080"/>
                <a:gridCol w="1188720"/>
                <a:gridCol w="663548"/>
                <a:gridCol w="146716"/>
                <a:gridCol w="1072448"/>
                <a:gridCol w="1307527"/>
              </a:tblGrid>
              <a:tr h="471712">
                <a:tc gridSpan="6">
                  <a:txBody>
                    <a:bodyPr/>
                    <a:lstStyle/>
                    <a:p>
                      <a:pPr algn="ctr">
                        <a:lnSpc>
                          <a:spcPct val="115000"/>
                        </a:lnSpc>
                        <a:spcAft>
                          <a:spcPts val="0"/>
                        </a:spcAft>
                      </a:pPr>
                      <a:r>
                        <a:rPr lang="en-US" sz="300" dirty="0">
                          <a:effectLst/>
                        </a:rPr>
                        <a:t> </a:t>
                      </a:r>
                      <a:endParaRPr lang="ru-RU" sz="3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3">
                  <a:txBody>
                    <a:bodyPr/>
                    <a:lstStyle/>
                    <a:p>
                      <a:pPr algn="ctr">
                        <a:lnSpc>
                          <a:spcPct val="115000"/>
                        </a:lnSpc>
                        <a:spcAft>
                          <a:spcPts val="0"/>
                        </a:spcAft>
                      </a:pPr>
                      <a:r>
                        <a:rPr lang="en-US" sz="800" dirty="0" err="1">
                          <a:effectLst/>
                        </a:rPr>
                        <a:t>Форма</a:t>
                      </a:r>
                      <a:r>
                        <a:rPr lang="en-US" sz="800" dirty="0">
                          <a:effectLst/>
                        </a:rPr>
                        <a:t> 1</a:t>
                      </a:r>
                      <a:endParaRPr lang="ru-RU" sz="8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hMerge="1">
                  <a:txBody>
                    <a:bodyPr/>
                    <a:lstStyle/>
                    <a:p>
                      <a:endParaRPr lang="ru-RU"/>
                    </a:p>
                  </a:txBody>
                  <a:tcPr/>
                </a:tc>
              </a:tr>
              <a:tr h="3957050">
                <a:tc>
                  <a:txBody>
                    <a:bodyPr/>
                    <a:lstStyle/>
                    <a:p>
                      <a:pPr marL="12700">
                        <a:lnSpc>
                          <a:spcPct val="115000"/>
                        </a:lnSpc>
                        <a:spcAft>
                          <a:spcPts val="100"/>
                        </a:spcAft>
                      </a:pPr>
                      <a:r>
                        <a:rPr lang="ru-RU" sz="1000" dirty="0">
                          <a:effectLst/>
                        </a:rPr>
                        <a:t>Дата и час, поступления продовольственного сырья и пищевых продуктов)</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nSpc>
                          <a:spcPct val="115000"/>
                        </a:lnSpc>
                        <a:spcAft>
                          <a:spcPts val="100"/>
                        </a:spcAft>
                      </a:pPr>
                      <a:r>
                        <a:rPr lang="en-US" sz="1000" dirty="0" err="1">
                          <a:effectLst/>
                        </a:rPr>
                        <a:t>Наименование</a:t>
                      </a:r>
                      <a:r>
                        <a:rPr lang="en-US" sz="1000" dirty="0">
                          <a:effectLst/>
                        </a:rPr>
                        <a:t> </a:t>
                      </a:r>
                      <a:r>
                        <a:rPr lang="en-US" sz="1000" dirty="0" err="1">
                          <a:effectLst/>
                        </a:rPr>
                        <a:t>пищевых</a:t>
                      </a:r>
                      <a:r>
                        <a:rPr lang="en-US" sz="1000" dirty="0">
                          <a:effectLst/>
                        </a:rPr>
                        <a:t> </a:t>
                      </a:r>
                      <a:r>
                        <a:rPr lang="en-US" sz="1000" dirty="0" err="1">
                          <a:effectLst/>
                        </a:rPr>
                        <a:t>продуктов</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nSpc>
                          <a:spcPct val="115000"/>
                        </a:lnSpc>
                        <a:spcAft>
                          <a:spcPts val="100"/>
                        </a:spcAft>
                      </a:pPr>
                      <a:r>
                        <a:rPr lang="ru-RU" sz="1000" dirty="0">
                          <a:effectLst/>
                        </a:rPr>
                        <a:t>Количество поступившего продовольственного сырья и пищевых продуктов (в килограммах, литрах, штуках)</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nSpc>
                          <a:spcPct val="115000"/>
                        </a:lnSpc>
                        <a:spcAft>
                          <a:spcPts val="100"/>
                        </a:spcAft>
                      </a:pPr>
                      <a:r>
                        <a:rPr lang="ru-RU" sz="1000" dirty="0">
                          <a:effectLst/>
                        </a:rPr>
                        <a:t>Результаты органолептической оценки поступившего продовольственного сырья и пищевых продуктов</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nSpc>
                          <a:spcPct val="115000"/>
                        </a:lnSpc>
                        <a:spcAft>
                          <a:spcPts val="100"/>
                        </a:spcAft>
                      </a:pPr>
                      <a:r>
                        <a:rPr lang="ru-RU" sz="1000" dirty="0">
                          <a:effectLst/>
                        </a:rPr>
                        <a:t>Конечный срок реализации продовольственного сырья и пищевых продуктов</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gridSpan="2">
                  <a:txBody>
                    <a:bodyPr/>
                    <a:lstStyle/>
                    <a:p>
                      <a:pPr marL="12700">
                        <a:lnSpc>
                          <a:spcPct val="115000"/>
                        </a:lnSpc>
                        <a:spcAft>
                          <a:spcPts val="100"/>
                        </a:spcAft>
                      </a:pPr>
                      <a:r>
                        <a:rPr lang="ru-RU" sz="1000" dirty="0">
                          <a:effectLst/>
                        </a:rPr>
                        <a:t>Дата и час фактической реализации продовольственного сырья и пищевых продуктов по дням</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a:txBody>
                    <a:bodyPr/>
                    <a:lstStyle/>
                    <a:p>
                      <a:pPr marL="12700">
                        <a:lnSpc>
                          <a:spcPct val="115000"/>
                        </a:lnSpc>
                        <a:spcAft>
                          <a:spcPts val="100"/>
                        </a:spcAft>
                      </a:pPr>
                      <a:r>
                        <a:rPr lang="ru-RU" sz="1000" dirty="0">
                          <a:effectLst/>
                        </a:rPr>
                        <a:t>Ф.И.О. подпись ответственного лица</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nSpc>
                          <a:spcPct val="115000"/>
                        </a:lnSpc>
                        <a:spcAft>
                          <a:spcPts val="100"/>
                        </a:spcAft>
                      </a:pPr>
                      <a:r>
                        <a:rPr lang="en-US" sz="1000" dirty="0">
                          <a:effectLst/>
                        </a:rPr>
                        <a:t>(</a:t>
                      </a:r>
                      <a:r>
                        <a:rPr lang="en-US" sz="1000" dirty="0" err="1">
                          <a:effectLst/>
                        </a:rPr>
                        <a:t>При</a:t>
                      </a:r>
                      <a:r>
                        <a:rPr lang="en-US" sz="1000" dirty="0">
                          <a:effectLst/>
                        </a:rPr>
                        <a:t> </a:t>
                      </a:r>
                      <a:r>
                        <a:rPr lang="en-US" sz="1000" dirty="0" err="1">
                          <a:effectLst/>
                        </a:rPr>
                        <a:t>наличии</a:t>
                      </a:r>
                      <a:r>
                        <a:rPr lang="en-US" sz="1000" dirty="0">
                          <a:effectLst/>
                        </a:rPr>
                        <a:t>) </a:t>
                      </a:r>
                      <a:r>
                        <a:rPr lang="en-US" sz="1000" dirty="0" err="1">
                          <a:effectLst/>
                        </a:rPr>
                        <a:t>примечание</a:t>
                      </a:r>
                      <a:r>
                        <a:rPr lang="en-US" sz="1000" dirty="0">
                          <a:effectLst/>
                        </a:rPr>
                        <a:t> *</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r>
              <a:tr h="349138">
                <a:tc>
                  <a:txBody>
                    <a:bodyPr/>
                    <a:lstStyle/>
                    <a:p>
                      <a:pPr marL="12700" algn="ctr">
                        <a:lnSpc>
                          <a:spcPct val="115000"/>
                        </a:lnSpc>
                        <a:spcAft>
                          <a:spcPts val="100"/>
                        </a:spcAft>
                      </a:pPr>
                      <a:r>
                        <a:rPr lang="en-US" sz="1000">
                          <a:effectLst/>
                        </a:rPr>
                        <a:t>1</a:t>
                      </a: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a:effectLst/>
                        </a:rPr>
                        <a:t>2</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rPr>
                        <a:t>3</a:t>
                      </a: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rPr>
                        <a:t>4</a:t>
                      </a: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rPr>
                        <a:t>5</a:t>
                      </a: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gridSpan="2">
                  <a:txBody>
                    <a:bodyPr/>
                    <a:lstStyle/>
                    <a:p>
                      <a:pPr marL="12700" algn="ctr">
                        <a:lnSpc>
                          <a:spcPct val="115000"/>
                        </a:lnSpc>
                        <a:spcAft>
                          <a:spcPts val="100"/>
                        </a:spcAft>
                      </a:pPr>
                      <a:r>
                        <a:rPr lang="en-US" sz="1000">
                          <a:effectLst/>
                        </a:rPr>
                        <a:t>6</a:t>
                      </a: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a:txBody>
                    <a:bodyPr/>
                    <a:lstStyle/>
                    <a:p>
                      <a:pPr marL="12700" algn="ctr">
                        <a:lnSpc>
                          <a:spcPct val="115000"/>
                        </a:lnSpc>
                        <a:spcAft>
                          <a:spcPts val="100"/>
                        </a:spcAft>
                      </a:pPr>
                      <a:r>
                        <a:rPr lang="en-US" sz="1000">
                          <a:effectLst/>
                        </a:rPr>
                        <a:t>7</a:t>
                      </a: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a:effectLst/>
                        </a:rPr>
                        <a:t>8</a:t>
                      </a: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r>
              <a:tr h="688180">
                <a:tc>
                  <a:txBody>
                    <a:bodyPr/>
                    <a:lstStyle/>
                    <a:p>
                      <a:pPr marL="12700">
                        <a:lnSpc>
                          <a:spcPct val="115000"/>
                        </a:lnSpc>
                        <a:spcAft>
                          <a:spcPts val="100"/>
                        </a:spcAft>
                      </a:pPr>
                      <a:r>
                        <a:rPr lang="en-US" sz="1000">
                          <a:effectLst/>
                        </a:rPr>
                        <a:t> </a:t>
                      </a: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000" dirty="0">
                          <a:effectLst/>
                        </a:rPr>
                        <a:t/>
                      </a:r>
                      <a:br>
                        <a:rPr lang="en-US" sz="1000" dirty="0">
                          <a:effectLst/>
                        </a:rPr>
                      </a:b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000" dirty="0">
                          <a:effectLst/>
                        </a:rPr>
                        <a:t/>
                      </a:r>
                      <a:br>
                        <a:rPr lang="en-US" sz="1000" dirty="0">
                          <a:effectLst/>
                        </a:rPr>
                      </a:b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000" dirty="0">
                          <a:effectLst/>
                        </a:rPr>
                        <a:t/>
                      </a:r>
                      <a:br>
                        <a:rPr lang="en-US" sz="1000" dirty="0">
                          <a:effectLst/>
                        </a:rPr>
                      </a:b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000">
                          <a:effectLst/>
                        </a:rPr>
                        <a:t/>
                      </a:r>
                      <a:br>
                        <a:rPr lang="en-US" sz="1000">
                          <a:effectLst/>
                        </a:rPr>
                      </a:b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gridSpan="2">
                  <a:txBody>
                    <a:bodyPr/>
                    <a:lstStyle/>
                    <a:p>
                      <a:pPr>
                        <a:lnSpc>
                          <a:spcPct val="115000"/>
                        </a:lnSpc>
                        <a:spcAft>
                          <a:spcPts val="0"/>
                        </a:spcAft>
                      </a:pPr>
                      <a:r>
                        <a:rPr lang="en-US" sz="1000">
                          <a:effectLst/>
                        </a:rPr>
                        <a:t/>
                      </a:r>
                      <a:br>
                        <a:rPr lang="en-US" sz="1000">
                          <a:effectLst/>
                        </a:rPr>
                      </a:b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a:txBody>
                    <a:bodyPr/>
                    <a:lstStyle/>
                    <a:p>
                      <a:pPr>
                        <a:lnSpc>
                          <a:spcPct val="115000"/>
                        </a:lnSpc>
                        <a:spcAft>
                          <a:spcPts val="0"/>
                        </a:spcAft>
                      </a:pPr>
                      <a:r>
                        <a:rPr lang="en-US" sz="1000">
                          <a:effectLst/>
                        </a:rPr>
                        <a:t/>
                      </a:r>
                      <a:br>
                        <a:rPr lang="en-US" sz="1000">
                          <a:effectLst/>
                        </a:rPr>
                      </a:br>
                      <a:endParaRPr lang="ru-RU" sz="100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000" dirty="0">
                          <a:effectLst/>
                        </a:rPr>
                        <a:t/>
                      </a:r>
                      <a:br>
                        <a:rPr lang="en-US" sz="1000" dirty="0">
                          <a:effectLst/>
                        </a:rPr>
                      </a:br>
                      <a:endParaRPr lang="ru-RU" sz="1000" dirty="0">
                        <a:effectLst/>
                        <a:latin typeface="Consolas"/>
                        <a:ea typeface="Consolas"/>
                        <a:cs typeface="Times New Roman"/>
                      </a:endParaRPr>
                    </a:p>
                  </a:txBody>
                  <a:tcPr marL="2609" marR="2609" marT="2609" marB="2609" anchor="ctr">
                    <a:gradFill>
                      <a:gsLst>
                        <a:gs pos="0">
                          <a:srgbClr val="5E9EFF"/>
                        </a:gs>
                        <a:gs pos="39999">
                          <a:srgbClr val="85C2FF"/>
                        </a:gs>
                        <a:gs pos="70000">
                          <a:srgbClr val="C4D6EB"/>
                        </a:gs>
                        <a:gs pos="100000">
                          <a:srgbClr val="FFEBFA"/>
                        </a:gs>
                      </a:gsLst>
                      <a:lin ang="5400000" scaled="0"/>
                    </a:gradFill>
                  </a:tcPr>
                </a:tc>
              </a:tr>
            </a:tbl>
          </a:graphicData>
        </a:graphic>
      </p:graphicFrame>
      <p:sp>
        <p:nvSpPr>
          <p:cNvPr id="7" name="Прямоугольник 6"/>
          <p:cNvSpPr/>
          <p:nvPr/>
        </p:nvSpPr>
        <p:spPr>
          <a:xfrm>
            <a:off x="0" y="6248400"/>
            <a:ext cx="9906000" cy="369332"/>
          </a:xfrm>
          <a:prstGeom prst="rect">
            <a:avLst/>
          </a:prstGeom>
        </p:spPr>
        <p:txBody>
          <a:bodyPr wrap="square">
            <a:spAutoFit/>
          </a:bodyPr>
          <a:lstStyle/>
          <a:p>
            <a:r>
              <a:rPr lang="ru-RU" b="1" i="1" dirty="0">
                <a:solidFill>
                  <a:srgbClr val="188AD8"/>
                </a:solidFill>
                <a:latin typeface="Times New Roman" pitchFamily="18" charset="0"/>
                <a:cs typeface="Times New Roman" pitchFamily="18" charset="0"/>
              </a:rPr>
              <a:t>Примечание:* Указываются факты списания, возврата продуктов и др.</a:t>
            </a:r>
          </a:p>
        </p:txBody>
      </p:sp>
    </p:spTree>
    <p:extLst>
      <p:ext uri="{BB962C8B-B14F-4D97-AF65-F5344CB8AC3E}">
        <p14:creationId xmlns:p14="http://schemas.microsoft.com/office/powerpoint/2010/main" val="16216301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idx="1"/>
            <p:extLst>
              <p:ext uri="{D42A27DB-BD31-4B8C-83A1-F6EECF244321}">
                <p14:modId xmlns:p14="http://schemas.microsoft.com/office/powerpoint/2010/main" val="577399673"/>
              </p:ext>
            </p:extLst>
          </p:nvPr>
        </p:nvGraphicFramePr>
        <p:xfrm>
          <a:off x="81280" y="1178560"/>
          <a:ext cx="9733280" cy="5537200"/>
        </p:xfrm>
        <a:graphic>
          <a:graphicData uri="http://schemas.openxmlformats.org/drawingml/2006/table">
            <a:tbl>
              <a:tblPr firstRow="1" firstCol="1" bandRow="1">
                <a:tableStyleId>{5C22544A-7EE6-4342-B048-85BDC9FD1C3A}</a:tableStyleId>
              </a:tblPr>
              <a:tblGrid>
                <a:gridCol w="1999674"/>
                <a:gridCol w="1285110"/>
                <a:gridCol w="1642788"/>
                <a:gridCol w="3519807"/>
                <a:gridCol w="1285901"/>
              </a:tblGrid>
              <a:tr h="2664275">
                <a:tc>
                  <a:txBody>
                    <a:bodyPr/>
                    <a:lstStyle/>
                    <a:p>
                      <a:pPr marL="12700" algn="ctr">
                        <a:lnSpc>
                          <a:spcPct val="115000"/>
                        </a:lnSpc>
                        <a:spcAft>
                          <a:spcPts val="100"/>
                        </a:spcAft>
                      </a:pPr>
                      <a:r>
                        <a:rPr lang="ru-RU" sz="1000" dirty="0">
                          <a:effectLst/>
                          <a:latin typeface="Times New Roman" pitchFamily="18" charset="0"/>
                          <a:cs typeface="Times New Roman" pitchFamily="18" charset="0"/>
                        </a:rPr>
                        <a:t>Дата и час приготовления блюда</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err="1">
                          <a:effectLst/>
                          <a:latin typeface="Times New Roman" pitchFamily="18" charset="0"/>
                          <a:cs typeface="Times New Roman" pitchFamily="18" charset="0"/>
                        </a:rPr>
                        <a:t>Наименование</a:t>
                      </a:r>
                      <a:r>
                        <a:rPr lang="en-US" sz="1000" dirty="0">
                          <a:effectLst/>
                          <a:latin typeface="Times New Roman" pitchFamily="18" charset="0"/>
                          <a:cs typeface="Times New Roman" pitchFamily="18" charset="0"/>
                        </a:rPr>
                        <a:t> </a:t>
                      </a:r>
                      <a:r>
                        <a:rPr lang="en-US" sz="1000" dirty="0" err="1">
                          <a:effectLst/>
                          <a:latin typeface="Times New Roman" pitchFamily="18" charset="0"/>
                          <a:cs typeface="Times New Roman" pitchFamily="18" charset="0"/>
                        </a:rPr>
                        <a:t>блюда</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err="1">
                          <a:effectLst/>
                          <a:latin typeface="Times New Roman" pitchFamily="18" charset="0"/>
                          <a:cs typeface="Times New Roman" pitchFamily="18" charset="0"/>
                        </a:rPr>
                        <a:t>Общее</a:t>
                      </a:r>
                      <a:r>
                        <a:rPr lang="en-US" sz="1000" dirty="0">
                          <a:effectLst/>
                          <a:latin typeface="Times New Roman" pitchFamily="18" charset="0"/>
                          <a:cs typeface="Times New Roman" pitchFamily="18" charset="0"/>
                        </a:rPr>
                        <a:t> </a:t>
                      </a:r>
                      <a:r>
                        <a:rPr lang="en-US" sz="1000" dirty="0" err="1">
                          <a:effectLst/>
                          <a:latin typeface="Times New Roman" pitchFamily="18" charset="0"/>
                          <a:cs typeface="Times New Roman" pitchFamily="18" charset="0"/>
                        </a:rPr>
                        <a:t>количество</a:t>
                      </a:r>
                      <a:r>
                        <a:rPr lang="en-US" sz="1000" dirty="0">
                          <a:effectLst/>
                          <a:latin typeface="Times New Roman" pitchFamily="18" charset="0"/>
                          <a:cs typeface="Times New Roman" pitchFamily="18" charset="0"/>
                        </a:rPr>
                        <a:t> </a:t>
                      </a:r>
                      <a:r>
                        <a:rPr lang="en-US" sz="1000" dirty="0" err="1">
                          <a:effectLst/>
                          <a:latin typeface="Times New Roman" pitchFamily="18" charset="0"/>
                          <a:cs typeface="Times New Roman" pitchFamily="18" charset="0"/>
                        </a:rPr>
                        <a:t>добавленного</a:t>
                      </a:r>
                      <a:r>
                        <a:rPr lang="en-US" sz="1000" dirty="0">
                          <a:effectLst/>
                          <a:latin typeface="Times New Roman" pitchFamily="18" charset="0"/>
                          <a:cs typeface="Times New Roman" pitchFamily="18" charset="0"/>
                        </a:rPr>
                        <a:t> </a:t>
                      </a:r>
                      <a:r>
                        <a:rPr lang="en-US" sz="1000" dirty="0" err="1">
                          <a:effectLst/>
                          <a:latin typeface="Times New Roman" pitchFamily="18" charset="0"/>
                          <a:cs typeface="Times New Roman" pitchFamily="18" charset="0"/>
                        </a:rPr>
                        <a:t>витамина</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ru-RU" sz="1000" dirty="0">
                          <a:effectLst/>
                          <a:latin typeface="Times New Roman" pitchFamily="18" charset="0"/>
                          <a:cs typeface="Times New Roman" pitchFamily="18" charset="0"/>
                        </a:rPr>
                        <a:t>Содержание витамина "С" в одной порции</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err="1">
                          <a:effectLst/>
                          <a:latin typeface="Times New Roman" pitchFamily="18" charset="0"/>
                          <a:cs typeface="Times New Roman" pitchFamily="18" charset="0"/>
                        </a:rPr>
                        <a:t>Подпись</a:t>
                      </a:r>
                      <a:r>
                        <a:rPr lang="en-US" sz="1000" dirty="0">
                          <a:effectLst/>
                          <a:latin typeface="Times New Roman" pitchFamily="18" charset="0"/>
                          <a:cs typeface="Times New Roman" pitchFamily="18" charset="0"/>
                        </a:rPr>
                        <a:t> </a:t>
                      </a:r>
                      <a:r>
                        <a:rPr lang="en-US" sz="1000" dirty="0" err="1">
                          <a:effectLst/>
                          <a:latin typeface="Times New Roman" pitchFamily="18" charset="0"/>
                          <a:cs typeface="Times New Roman" pitchFamily="18" charset="0"/>
                        </a:rPr>
                        <a:t>ответственного</a:t>
                      </a:r>
                      <a:r>
                        <a:rPr lang="en-US" sz="1000" dirty="0">
                          <a:effectLst/>
                          <a:latin typeface="Times New Roman" pitchFamily="18" charset="0"/>
                          <a:cs typeface="Times New Roman" pitchFamily="18" charset="0"/>
                        </a:rPr>
                        <a:t> </a:t>
                      </a:r>
                      <a:r>
                        <a:rPr lang="en-US" sz="1000" dirty="0" err="1">
                          <a:effectLst/>
                          <a:latin typeface="Times New Roman" pitchFamily="18" charset="0"/>
                          <a:cs typeface="Times New Roman" pitchFamily="18" charset="0"/>
                        </a:rPr>
                        <a:t>лица</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r>
              <a:tr h="916589">
                <a:tc>
                  <a:txBody>
                    <a:bodyPr/>
                    <a:lstStyle/>
                    <a:p>
                      <a:pPr marL="12700" algn="ctr">
                        <a:lnSpc>
                          <a:spcPct val="115000"/>
                        </a:lnSpc>
                        <a:spcAft>
                          <a:spcPts val="100"/>
                        </a:spcAft>
                      </a:pPr>
                      <a:r>
                        <a:rPr lang="en-US" sz="1000">
                          <a:effectLst/>
                          <a:latin typeface="Times New Roman" pitchFamily="18" charset="0"/>
                          <a:cs typeface="Times New Roman" pitchFamily="18" charset="0"/>
                        </a:rPr>
                        <a:t>1</a:t>
                      </a: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latin typeface="Times New Roman" pitchFamily="18" charset="0"/>
                          <a:cs typeface="Times New Roman" pitchFamily="18" charset="0"/>
                        </a:rPr>
                        <a:t>2</a:t>
                      </a: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latin typeface="Times New Roman" pitchFamily="18" charset="0"/>
                          <a:cs typeface="Times New Roman" pitchFamily="18" charset="0"/>
                        </a:rPr>
                        <a:t>3</a:t>
                      </a: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a:effectLst/>
                          <a:latin typeface="Times New Roman" pitchFamily="18" charset="0"/>
                          <a:cs typeface="Times New Roman" pitchFamily="18" charset="0"/>
                        </a:rPr>
                        <a:t>4</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a:effectLst/>
                          <a:latin typeface="Times New Roman" pitchFamily="18" charset="0"/>
                          <a:cs typeface="Times New Roman" pitchFamily="18" charset="0"/>
                        </a:rPr>
                        <a:t>5</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r>
              <a:tr h="1956336">
                <a:tc>
                  <a:txBody>
                    <a:bodyPr/>
                    <a:lstStyle/>
                    <a:p>
                      <a:pPr>
                        <a:lnSpc>
                          <a:spcPct val="115000"/>
                        </a:lnSpc>
                        <a:spcAft>
                          <a:spcPts val="0"/>
                        </a:spcAft>
                      </a:pPr>
                      <a:r>
                        <a:rPr lang="en-US" sz="1100">
                          <a:effectLst/>
                          <a:latin typeface="Times New Roman" pitchFamily="18" charset="0"/>
                          <a:cs typeface="Times New Roman" pitchFamily="18" charset="0"/>
                        </a:rPr>
                        <a:t/>
                      </a:r>
                      <a:br>
                        <a:rPr lang="en-US" sz="1100">
                          <a:effectLst/>
                          <a:latin typeface="Times New Roman" pitchFamily="18" charset="0"/>
                          <a:cs typeface="Times New Roman" pitchFamily="18" charset="0"/>
                        </a:rPr>
                      </a:b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a:effectLst/>
                          <a:latin typeface="Times New Roman" pitchFamily="18" charset="0"/>
                          <a:cs typeface="Times New Roman" pitchFamily="18" charset="0"/>
                        </a:rPr>
                        <a:t/>
                      </a:r>
                      <a:br>
                        <a:rPr lang="en-US" sz="1100">
                          <a:effectLst/>
                          <a:latin typeface="Times New Roman" pitchFamily="18" charset="0"/>
                          <a:cs typeface="Times New Roman" pitchFamily="18" charset="0"/>
                        </a:rPr>
                      </a:b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dirty="0">
                          <a:effectLst/>
                          <a:latin typeface="Times New Roman" pitchFamily="18" charset="0"/>
                          <a:cs typeface="Times New Roman" pitchFamily="18" charset="0"/>
                        </a:rPr>
                        <a:t/>
                      </a:r>
                      <a:br>
                        <a:rPr lang="en-US" sz="1100" dirty="0">
                          <a:effectLst/>
                          <a:latin typeface="Times New Roman" pitchFamily="18" charset="0"/>
                          <a:cs typeface="Times New Roman" pitchFamily="18" charset="0"/>
                        </a:rPr>
                      </a:b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dirty="0">
                          <a:effectLst/>
                          <a:latin typeface="Times New Roman" pitchFamily="18" charset="0"/>
                          <a:cs typeface="Times New Roman" pitchFamily="18" charset="0"/>
                        </a:rPr>
                        <a:t/>
                      </a:r>
                      <a:br>
                        <a:rPr lang="en-US" sz="1100" dirty="0">
                          <a:effectLst/>
                          <a:latin typeface="Times New Roman" pitchFamily="18" charset="0"/>
                          <a:cs typeface="Times New Roman" pitchFamily="18" charset="0"/>
                        </a:rPr>
                      </a:b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dirty="0">
                          <a:effectLst/>
                          <a:latin typeface="Times New Roman" pitchFamily="18" charset="0"/>
                          <a:cs typeface="Times New Roman" pitchFamily="18" charset="0"/>
                        </a:rPr>
                        <a:t/>
                      </a:r>
                      <a:br>
                        <a:rPr lang="en-US" sz="1100" dirty="0">
                          <a:effectLst/>
                          <a:latin typeface="Times New Roman" pitchFamily="18" charset="0"/>
                          <a:cs typeface="Times New Roman" pitchFamily="18" charset="0"/>
                        </a:rPr>
                      </a:b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r>
            </a:tbl>
          </a:graphicData>
        </a:graphic>
      </p:graphicFrame>
      <p:sp>
        <p:nvSpPr>
          <p:cNvPr id="4" name="Номер слайда 3"/>
          <p:cNvSpPr>
            <a:spLocks noGrp="1"/>
          </p:cNvSpPr>
          <p:nvPr>
            <p:ph type="sldNum" sz="quarter" idx="12"/>
          </p:nvPr>
        </p:nvSpPr>
        <p:spPr/>
        <p:txBody>
          <a:bodyPr/>
          <a:lstStyle/>
          <a:p>
            <a:fld id="{3A99570A-E974-42B4-8F6C-096B5D77F75E}" type="slidenum">
              <a:rPr lang="ru-RU" smtClean="0"/>
              <a:pPr/>
              <a:t>34</a:t>
            </a:fld>
            <a:endParaRPr lang="ru-RU"/>
          </a:p>
        </p:txBody>
      </p:sp>
      <p:sp>
        <p:nvSpPr>
          <p:cNvPr id="5" name="Заголовок 4"/>
          <p:cNvSpPr>
            <a:spLocks noGrp="1"/>
          </p:cNvSpPr>
          <p:nvPr>
            <p:ph type="title"/>
          </p:nvPr>
        </p:nvSpPr>
        <p:spPr>
          <a:xfrm>
            <a:off x="81280" y="101600"/>
            <a:ext cx="9733280" cy="934719"/>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400" i="1" dirty="0" smtClean="0">
                <a:solidFill>
                  <a:schemeClr val="bg1"/>
                </a:solidFill>
                <a:latin typeface="Times New Roman" pitchFamily="18" charset="0"/>
                <a:cs typeface="Times New Roman" pitchFamily="18" charset="0"/>
              </a:rPr>
              <a:t> </a:t>
            </a:r>
            <a:r>
              <a:rPr lang="en-US" sz="2400" i="1" dirty="0">
                <a:solidFill>
                  <a:schemeClr val="bg1"/>
                </a:solidFill>
                <a:latin typeface="Times New Roman" pitchFamily="18" charset="0"/>
                <a:cs typeface="Times New Roman" pitchFamily="18" charset="0"/>
              </a:rPr>
              <a:t> </a:t>
            </a:r>
            <a:r>
              <a:rPr lang="en-US" sz="2400" b="1" i="1" dirty="0" err="1">
                <a:solidFill>
                  <a:schemeClr val="bg1"/>
                </a:solidFill>
                <a:latin typeface="Times New Roman" pitchFamily="18" charset="0"/>
                <a:cs typeface="Times New Roman" pitchFamily="18" charset="0"/>
              </a:rPr>
              <a:t>Журнал</a:t>
            </a:r>
            <a:r>
              <a:rPr lang="en-US" sz="2400" b="1" i="1" dirty="0">
                <a:solidFill>
                  <a:schemeClr val="bg1"/>
                </a:solidFill>
                <a:latin typeface="Times New Roman" pitchFamily="18" charset="0"/>
                <a:cs typeface="Times New Roman" pitchFamily="18" charset="0"/>
              </a:rPr>
              <a:t> "С-</a:t>
            </a:r>
            <a:r>
              <a:rPr lang="en-US" sz="2400" b="1" i="1" dirty="0" err="1">
                <a:solidFill>
                  <a:schemeClr val="bg1"/>
                </a:solidFill>
                <a:latin typeface="Times New Roman" pitchFamily="18" charset="0"/>
                <a:cs typeface="Times New Roman" pitchFamily="18" charset="0"/>
              </a:rPr>
              <a:t>витаминизации</a:t>
            </a:r>
            <a:r>
              <a:rPr lang="en-US" sz="2400" b="1" i="1" dirty="0" smtClean="0">
                <a:solidFill>
                  <a:schemeClr val="bg1"/>
                </a:solidFill>
                <a:latin typeface="Times New Roman" pitchFamily="18" charset="0"/>
                <a:cs typeface="Times New Roman" pitchFamily="18" charset="0"/>
              </a:rPr>
              <a:t>"</a:t>
            </a:r>
            <a:endParaRPr lang="ru-RU" sz="1600" i="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5067007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idx="1"/>
            <p:extLst>
              <p:ext uri="{D42A27DB-BD31-4B8C-83A1-F6EECF244321}">
                <p14:modId xmlns:p14="http://schemas.microsoft.com/office/powerpoint/2010/main" val="4266831215"/>
              </p:ext>
            </p:extLst>
          </p:nvPr>
        </p:nvGraphicFramePr>
        <p:xfrm>
          <a:off x="121920" y="1076961"/>
          <a:ext cx="9672320" cy="5293360"/>
        </p:xfrm>
        <a:graphic>
          <a:graphicData uri="http://schemas.openxmlformats.org/drawingml/2006/table">
            <a:tbl>
              <a:tblPr firstRow="1" firstCol="1" bandRow="1">
                <a:tableStyleId>{5C22544A-7EE6-4342-B048-85BDC9FD1C3A}</a:tableStyleId>
              </a:tblPr>
              <a:tblGrid>
                <a:gridCol w="1431975"/>
                <a:gridCol w="905981"/>
                <a:gridCol w="1256444"/>
                <a:gridCol w="888680"/>
                <a:gridCol w="2524240"/>
                <a:gridCol w="2127911"/>
                <a:gridCol w="537089"/>
              </a:tblGrid>
              <a:tr h="2940053">
                <a:tc>
                  <a:txBody>
                    <a:bodyPr/>
                    <a:lstStyle/>
                    <a:p>
                      <a:pPr marL="12700" algn="ctr">
                        <a:lnSpc>
                          <a:spcPct val="115000"/>
                        </a:lnSpc>
                        <a:spcAft>
                          <a:spcPts val="100"/>
                        </a:spcAft>
                      </a:pPr>
                      <a:r>
                        <a:rPr lang="ru-RU" sz="1000" dirty="0">
                          <a:effectLst/>
                          <a:latin typeface="Times New Roman" pitchFamily="18" charset="0"/>
                          <a:cs typeface="Times New Roman" pitchFamily="18" charset="0"/>
                        </a:rPr>
                        <a:t>Дата, время, изготовления блюд и кулинарных изделий</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ru-RU" sz="1000" dirty="0">
                          <a:effectLst/>
                          <a:latin typeface="Times New Roman" pitchFamily="18" charset="0"/>
                          <a:cs typeface="Times New Roman" pitchFamily="18" charset="0"/>
                        </a:rPr>
                        <a:t>Наименование блюд и кулинарных изделий</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ru-RU" sz="1000" dirty="0">
                          <a:effectLst/>
                          <a:latin typeface="Times New Roman" pitchFamily="18" charset="0"/>
                          <a:cs typeface="Times New Roman" pitchFamily="18" charset="0"/>
                        </a:rPr>
                        <a:t>Органолептическая оценка, включая оценку степени готовности</a:t>
                      </a:r>
                      <a:r>
                        <a:rPr lang="ru-RU" sz="1100" dirty="0">
                          <a:effectLst/>
                          <a:latin typeface="Times New Roman" pitchFamily="18" charset="0"/>
                          <a:cs typeface="Times New Roman" pitchFamily="18" charset="0"/>
                        </a:rPr>
                        <a:t/>
                      </a:r>
                      <a:br>
                        <a:rPr lang="ru-RU" sz="1100" dirty="0">
                          <a:effectLst/>
                          <a:latin typeface="Times New Roman" pitchFamily="18" charset="0"/>
                          <a:cs typeface="Times New Roman" pitchFamily="18" charset="0"/>
                        </a:rPr>
                      </a:br>
                      <a:r>
                        <a:rPr lang="ru-RU" sz="1000" dirty="0">
                          <a:effectLst/>
                          <a:latin typeface="Times New Roman" pitchFamily="18" charset="0"/>
                          <a:cs typeface="Times New Roman" pitchFamily="18" charset="0"/>
                        </a:rPr>
                        <a:t>блюд и кулинарных изделий</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err="1">
                          <a:effectLst/>
                          <a:latin typeface="Times New Roman" pitchFamily="18" charset="0"/>
                          <a:cs typeface="Times New Roman" pitchFamily="18" charset="0"/>
                        </a:rPr>
                        <a:t>Разрешение</a:t>
                      </a:r>
                      <a:r>
                        <a:rPr lang="en-US" sz="1000" dirty="0">
                          <a:effectLst/>
                          <a:latin typeface="Times New Roman" pitchFamily="18" charset="0"/>
                          <a:cs typeface="Times New Roman" pitchFamily="18" charset="0"/>
                        </a:rPr>
                        <a:t> к </a:t>
                      </a:r>
                      <a:r>
                        <a:rPr lang="en-US" sz="1000" dirty="0" err="1">
                          <a:effectLst/>
                          <a:latin typeface="Times New Roman" pitchFamily="18" charset="0"/>
                          <a:cs typeface="Times New Roman" pitchFamily="18" charset="0"/>
                        </a:rPr>
                        <a:t>реализации</a:t>
                      </a:r>
                      <a:r>
                        <a:rPr lang="en-US" sz="1000" dirty="0">
                          <a:effectLst/>
                          <a:latin typeface="Times New Roman" pitchFamily="18" charset="0"/>
                          <a:cs typeface="Times New Roman" pitchFamily="18" charset="0"/>
                        </a:rPr>
                        <a:t> (</a:t>
                      </a:r>
                      <a:r>
                        <a:rPr lang="en-US" sz="1000" dirty="0" err="1">
                          <a:effectLst/>
                          <a:latin typeface="Times New Roman" pitchFamily="18" charset="0"/>
                          <a:cs typeface="Times New Roman" pitchFamily="18" charset="0"/>
                        </a:rPr>
                        <a:t>время</a:t>
                      </a:r>
                      <a:r>
                        <a:rPr lang="en-US" sz="1000" dirty="0">
                          <a:effectLst/>
                          <a:latin typeface="Times New Roman" pitchFamily="18" charset="0"/>
                          <a:cs typeface="Times New Roman" pitchFamily="18" charset="0"/>
                        </a:rPr>
                        <a:t>)</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ru-RU" sz="1000" dirty="0">
                          <a:effectLst/>
                          <a:latin typeface="Times New Roman" pitchFamily="18" charset="0"/>
                          <a:cs typeface="Times New Roman" pitchFamily="18" charset="0"/>
                        </a:rPr>
                        <a:t>Ответственный исполнитель (Ф.И.О. (при его наличии), должность)</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ru-RU" sz="1000" dirty="0">
                          <a:effectLst/>
                          <a:latin typeface="Times New Roman" pitchFamily="18" charset="0"/>
                          <a:cs typeface="Times New Roman" pitchFamily="18" charset="0"/>
                        </a:rPr>
                        <a:t>Ф.И.О. (при его наличии), лица проводившего бракераж</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latin typeface="Times New Roman" pitchFamily="18" charset="0"/>
                          <a:cs typeface="Times New Roman" pitchFamily="18" charset="0"/>
                        </a:rPr>
                        <a:t>Примечание</a:t>
                      </a: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r>
              <a:tr h="763477">
                <a:tc>
                  <a:txBody>
                    <a:bodyPr/>
                    <a:lstStyle/>
                    <a:p>
                      <a:pPr marL="12700" algn="ctr">
                        <a:lnSpc>
                          <a:spcPct val="115000"/>
                        </a:lnSpc>
                        <a:spcAft>
                          <a:spcPts val="100"/>
                        </a:spcAft>
                      </a:pPr>
                      <a:r>
                        <a:rPr lang="en-US" sz="1000">
                          <a:effectLst/>
                          <a:latin typeface="Times New Roman" pitchFamily="18" charset="0"/>
                          <a:cs typeface="Times New Roman" pitchFamily="18" charset="0"/>
                        </a:rPr>
                        <a:t>1</a:t>
                      </a: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latin typeface="Times New Roman" pitchFamily="18" charset="0"/>
                          <a:cs typeface="Times New Roman" pitchFamily="18" charset="0"/>
                        </a:rPr>
                        <a:t>2</a:t>
                      </a: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latin typeface="Times New Roman" pitchFamily="18" charset="0"/>
                          <a:cs typeface="Times New Roman" pitchFamily="18" charset="0"/>
                        </a:rPr>
                        <a:t>3</a:t>
                      </a: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latin typeface="Times New Roman" pitchFamily="18" charset="0"/>
                          <a:cs typeface="Times New Roman" pitchFamily="18" charset="0"/>
                        </a:rPr>
                        <a:t>4</a:t>
                      </a: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a:effectLst/>
                          <a:latin typeface="Times New Roman" pitchFamily="18" charset="0"/>
                          <a:cs typeface="Times New Roman" pitchFamily="18" charset="0"/>
                        </a:rPr>
                        <a:t>5</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dirty="0">
                          <a:effectLst/>
                          <a:latin typeface="Times New Roman" pitchFamily="18" charset="0"/>
                          <a:cs typeface="Times New Roman" pitchFamily="18" charset="0"/>
                        </a:rPr>
                        <a:t>6</a:t>
                      </a: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marL="12700" algn="ctr">
                        <a:lnSpc>
                          <a:spcPct val="115000"/>
                        </a:lnSpc>
                        <a:spcAft>
                          <a:spcPts val="100"/>
                        </a:spcAft>
                      </a:pPr>
                      <a:r>
                        <a:rPr lang="en-US" sz="1000">
                          <a:effectLst/>
                          <a:latin typeface="Times New Roman" pitchFamily="18" charset="0"/>
                          <a:cs typeface="Times New Roman" pitchFamily="18" charset="0"/>
                        </a:rPr>
                        <a:t>7</a:t>
                      </a: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r>
              <a:tr h="1589830">
                <a:tc>
                  <a:txBody>
                    <a:bodyPr/>
                    <a:lstStyle/>
                    <a:p>
                      <a:pPr>
                        <a:lnSpc>
                          <a:spcPct val="115000"/>
                        </a:lnSpc>
                        <a:spcAft>
                          <a:spcPts val="0"/>
                        </a:spcAft>
                      </a:pPr>
                      <a:r>
                        <a:rPr lang="en-US" sz="1100">
                          <a:effectLst/>
                          <a:latin typeface="Times New Roman" pitchFamily="18" charset="0"/>
                          <a:cs typeface="Times New Roman" pitchFamily="18" charset="0"/>
                        </a:rPr>
                        <a:t/>
                      </a:r>
                      <a:br>
                        <a:rPr lang="en-US" sz="1100">
                          <a:effectLst/>
                          <a:latin typeface="Times New Roman" pitchFamily="18" charset="0"/>
                          <a:cs typeface="Times New Roman" pitchFamily="18" charset="0"/>
                        </a:rPr>
                      </a:b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dirty="0">
                          <a:effectLst/>
                          <a:latin typeface="Times New Roman" pitchFamily="18" charset="0"/>
                          <a:cs typeface="Times New Roman" pitchFamily="18" charset="0"/>
                        </a:rPr>
                        <a:t/>
                      </a:r>
                      <a:br>
                        <a:rPr lang="en-US" sz="1100" dirty="0">
                          <a:effectLst/>
                          <a:latin typeface="Times New Roman" pitchFamily="18" charset="0"/>
                          <a:cs typeface="Times New Roman" pitchFamily="18" charset="0"/>
                        </a:rPr>
                      </a:b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dirty="0">
                          <a:effectLst/>
                          <a:latin typeface="Times New Roman" pitchFamily="18" charset="0"/>
                          <a:cs typeface="Times New Roman" pitchFamily="18" charset="0"/>
                        </a:rPr>
                        <a:t/>
                      </a:r>
                      <a:br>
                        <a:rPr lang="en-US" sz="1100" dirty="0">
                          <a:effectLst/>
                          <a:latin typeface="Times New Roman" pitchFamily="18" charset="0"/>
                          <a:cs typeface="Times New Roman" pitchFamily="18" charset="0"/>
                        </a:rPr>
                      </a:b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a:effectLst/>
                          <a:latin typeface="Times New Roman" pitchFamily="18" charset="0"/>
                          <a:cs typeface="Times New Roman" pitchFamily="18" charset="0"/>
                        </a:rPr>
                        <a:t/>
                      </a:r>
                      <a:br>
                        <a:rPr lang="en-US" sz="1100">
                          <a:effectLst/>
                          <a:latin typeface="Times New Roman" pitchFamily="18" charset="0"/>
                          <a:cs typeface="Times New Roman" pitchFamily="18" charset="0"/>
                        </a:rPr>
                      </a:b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a:effectLst/>
                          <a:latin typeface="Times New Roman" pitchFamily="18" charset="0"/>
                          <a:cs typeface="Times New Roman" pitchFamily="18" charset="0"/>
                        </a:rPr>
                        <a:t/>
                      </a:r>
                      <a:br>
                        <a:rPr lang="en-US" sz="1100">
                          <a:effectLst/>
                          <a:latin typeface="Times New Roman" pitchFamily="18" charset="0"/>
                          <a:cs typeface="Times New Roman" pitchFamily="18" charset="0"/>
                        </a:rPr>
                      </a:br>
                      <a:endParaRPr lang="ru-RU" sz="110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dirty="0">
                          <a:effectLst/>
                          <a:latin typeface="Times New Roman" pitchFamily="18" charset="0"/>
                          <a:cs typeface="Times New Roman" pitchFamily="18" charset="0"/>
                        </a:rPr>
                        <a:t/>
                      </a:r>
                      <a:br>
                        <a:rPr lang="en-US" sz="1100" dirty="0">
                          <a:effectLst/>
                          <a:latin typeface="Times New Roman" pitchFamily="18" charset="0"/>
                          <a:cs typeface="Times New Roman" pitchFamily="18" charset="0"/>
                        </a:rPr>
                      </a:b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c>
                  <a:txBody>
                    <a:bodyPr/>
                    <a:lstStyle/>
                    <a:p>
                      <a:pPr>
                        <a:lnSpc>
                          <a:spcPct val="115000"/>
                        </a:lnSpc>
                        <a:spcAft>
                          <a:spcPts val="0"/>
                        </a:spcAft>
                      </a:pPr>
                      <a:r>
                        <a:rPr lang="en-US" sz="1100" dirty="0">
                          <a:effectLst/>
                          <a:latin typeface="Times New Roman" pitchFamily="18" charset="0"/>
                          <a:cs typeface="Times New Roman" pitchFamily="18" charset="0"/>
                        </a:rPr>
                        <a:t/>
                      </a:r>
                      <a:br>
                        <a:rPr lang="en-US" sz="1100" dirty="0">
                          <a:effectLst/>
                          <a:latin typeface="Times New Roman" pitchFamily="18" charset="0"/>
                          <a:cs typeface="Times New Roman" pitchFamily="18" charset="0"/>
                        </a:rPr>
                      </a:br>
                      <a:endParaRPr lang="ru-RU" sz="1100" dirty="0">
                        <a:effectLst/>
                        <a:latin typeface="Times New Roman" pitchFamily="18" charset="0"/>
                        <a:ea typeface="Consolas"/>
                        <a:cs typeface="Times New Roman" pitchFamily="18" charset="0"/>
                      </a:endParaRPr>
                    </a:p>
                  </a:txBody>
                  <a:tcPr marL="9525" marR="9525" marT="9525" marB="9525" anchor="ctr">
                    <a:gradFill>
                      <a:gsLst>
                        <a:gs pos="0">
                          <a:srgbClr val="5E9EFF"/>
                        </a:gs>
                        <a:gs pos="39999">
                          <a:srgbClr val="85C2FF"/>
                        </a:gs>
                        <a:gs pos="70000">
                          <a:srgbClr val="C4D6EB"/>
                        </a:gs>
                        <a:gs pos="100000">
                          <a:srgbClr val="FFEBFA"/>
                        </a:gs>
                      </a:gsLst>
                      <a:lin ang="5400000" scaled="0"/>
                    </a:gradFill>
                  </a:tcPr>
                </a:tc>
              </a:tr>
            </a:tbl>
          </a:graphicData>
        </a:graphic>
      </p:graphicFrame>
      <p:sp>
        <p:nvSpPr>
          <p:cNvPr id="4" name="Номер слайда 3"/>
          <p:cNvSpPr>
            <a:spLocks noGrp="1"/>
          </p:cNvSpPr>
          <p:nvPr>
            <p:ph type="sldNum" sz="quarter" idx="12"/>
          </p:nvPr>
        </p:nvSpPr>
        <p:spPr/>
        <p:txBody>
          <a:bodyPr/>
          <a:lstStyle/>
          <a:p>
            <a:fld id="{3A99570A-E974-42B4-8F6C-096B5D77F75E}" type="slidenum">
              <a:rPr lang="ru-RU" smtClean="0"/>
              <a:pPr/>
              <a:t>35</a:t>
            </a:fld>
            <a:endParaRPr lang="ru-RU"/>
          </a:p>
        </p:txBody>
      </p:sp>
      <p:sp>
        <p:nvSpPr>
          <p:cNvPr id="5" name="Заголовок 4"/>
          <p:cNvSpPr>
            <a:spLocks noGrp="1"/>
          </p:cNvSpPr>
          <p:nvPr>
            <p:ph type="title"/>
          </p:nvPr>
        </p:nvSpPr>
        <p:spPr>
          <a:xfrm>
            <a:off x="111760" y="121921"/>
            <a:ext cx="9702800" cy="812800"/>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400" i="1" dirty="0" smtClean="0">
                <a:solidFill>
                  <a:schemeClr val="bg1"/>
                </a:solidFill>
                <a:latin typeface="Times New Roman" pitchFamily="18" charset="0"/>
                <a:cs typeface="Times New Roman" pitchFamily="18" charset="0"/>
              </a:rPr>
              <a:t> </a:t>
            </a:r>
            <a:r>
              <a:rPr lang="en-US" sz="2400" i="1" dirty="0">
                <a:solidFill>
                  <a:schemeClr val="bg1"/>
                </a:solidFill>
                <a:latin typeface="Times New Roman" pitchFamily="18" charset="0"/>
                <a:cs typeface="Times New Roman" pitchFamily="18" charset="0"/>
              </a:rPr>
              <a:t> </a:t>
            </a:r>
            <a:r>
              <a:rPr lang="ru-RU" sz="2400" b="1" dirty="0"/>
              <a:t> </a:t>
            </a:r>
            <a:r>
              <a:rPr lang="ru-RU" sz="2400" b="1" i="1" dirty="0">
                <a:solidFill>
                  <a:schemeClr val="bg1"/>
                </a:solidFill>
                <a:latin typeface="Times New Roman" pitchFamily="18" charset="0"/>
                <a:cs typeface="Times New Roman" pitchFamily="18" charset="0"/>
              </a:rPr>
              <a:t>Журнал органолептической оценки качества блюд и кулинарных изделий</a:t>
            </a:r>
            <a:endParaRPr lang="ru-RU" sz="1600" b="1" i="1" dirty="0">
              <a:solidFill>
                <a:schemeClr val="bg1"/>
              </a:solidFill>
              <a:latin typeface="Times New Roman" pitchFamily="18" charset="0"/>
              <a:cs typeface="Times New Roman" pitchFamily="18" charset="0"/>
            </a:endParaRPr>
          </a:p>
        </p:txBody>
      </p:sp>
      <p:sp>
        <p:nvSpPr>
          <p:cNvPr id="2" name="Прямоугольник 1"/>
          <p:cNvSpPr/>
          <p:nvPr/>
        </p:nvSpPr>
        <p:spPr>
          <a:xfrm>
            <a:off x="0" y="6360160"/>
            <a:ext cx="9906000" cy="369332"/>
          </a:xfrm>
          <a:prstGeom prst="rect">
            <a:avLst/>
          </a:prstGeom>
        </p:spPr>
        <p:txBody>
          <a:bodyPr wrap="square">
            <a:spAutoFit/>
          </a:bodyPr>
          <a:lstStyle/>
          <a:p>
            <a:r>
              <a:rPr lang="en-US" dirty="0"/>
              <a:t>     </a:t>
            </a:r>
            <a:r>
              <a:rPr lang="ru-RU" dirty="0"/>
              <a:t> </a:t>
            </a:r>
            <a:r>
              <a:rPr lang="ru-RU" sz="1600" b="1" i="1" dirty="0">
                <a:solidFill>
                  <a:srgbClr val="188AD8"/>
                </a:solidFill>
              </a:rPr>
              <a:t>Примечание: в графе 7 указываются факты запрещения к реализации готовой продукции</a:t>
            </a:r>
          </a:p>
        </p:txBody>
      </p:sp>
    </p:spTree>
    <p:extLst>
      <p:ext uri="{BB962C8B-B14F-4D97-AF65-F5344CB8AC3E}">
        <p14:creationId xmlns:p14="http://schemas.microsoft.com/office/powerpoint/2010/main" val="9605621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36</a:t>
            </a:fld>
            <a:endParaRPr lang="ru-RU"/>
          </a:p>
        </p:txBody>
      </p:sp>
      <p:sp>
        <p:nvSpPr>
          <p:cNvPr id="5" name="Заголовок 4"/>
          <p:cNvSpPr>
            <a:spLocks noGrp="1"/>
          </p:cNvSpPr>
          <p:nvPr>
            <p:ph type="title"/>
          </p:nvPr>
        </p:nvSpPr>
        <p:spPr>
          <a:xfrm>
            <a:off x="71120" y="81281"/>
            <a:ext cx="9763760" cy="802639"/>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400" i="1" dirty="0" smtClean="0">
                <a:solidFill>
                  <a:schemeClr val="bg1"/>
                </a:solidFill>
                <a:latin typeface="Times New Roman" pitchFamily="18" charset="0"/>
                <a:cs typeface="Times New Roman" pitchFamily="18" charset="0"/>
              </a:rPr>
              <a:t> </a:t>
            </a:r>
            <a:r>
              <a:rPr lang="en-US" sz="2400" i="1" dirty="0">
                <a:solidFill>
                  <a:schemeClr val="bg1"/>
                </a:solidFill>
                <a:latin typeface="Times New Roman" pitchFamily="18" charset="0"/>
                <a:cs typeface="Times New Roman" pitchFamily="18" charset="0"/>
              </a:rPr>
              <a:t> </a:t>
            </a:r>
            <a:r>
              <a:rPr lang="ru-RU" sz="2400" b="1" dirty="0"/>
              <a:t> </a:t>
            </a:r>
            <a:r>
              <a:rPr lang="en-US" sz="2400" b="1" i="1" dirty="0" err="1">
                <a:solidFill>
                  <a:schemeClr val="bg1"/>
                </a:solidFill>
                <a:latin typeface="Times New Roman" pitchFamily="18" charset="0"/>
                <a:cs typeface="Times New Roman" pitchFamily="18" charset="0"/>
              </a:rPr>
              <a:t>Журнал</a:t>
            </a:r>
            <a:r>
              <a:rPr lang="en-US" sz="2400" b="1" i="1" dirty="0">
                <a:solidFill>
                  <a:schemeClr val="bg1"/>
                </a:solidFill>
                <a:latin typeface="Times New Roman" pitchFamily="18" charset="0"/>
                <a:cs typeface="Times New Roman" pitchFamily="18" charset="0"/>
              </a:rPr>
              <a:t> </a:t>
            </a:r>
            <a:r>
              <a:rPr lang="en-US" sz="2400" b="1" i="1" dirty="0" err="1">
                <a:solidFill>
                  <a:schemeClr val="bg1"/>
                </a:solidFill>
                <a:latin typeface="Times New Roman" pitchFamily="18" charset="0"/>
                <a:cs typeface="Times New Roman" pitchFamily="18" charset="0"/>
              </a:rPr>
              <a:t>результатов</a:t>
            </a:r>
            <a:r>
              <a:rPr lang="en-US" sz="2400" b="1" i="1" dirty="0">
                <a:solidFill>
                  <a:schemeClr val="bg1"/>
                </a:solidFill>
                <a:latin typeface="Times New Roman" pitchFamily="18" charset="0"/>
                <a:cs typeface="Times New Roman" pitchFamily="18" charset="0"/>
              </a:rPr>
              <a:t> </a:t>
            </a:r>
            <a:r>
              <a:rPr lang="en-US" sz="2400" b="1" i="1" dirty="0" err="1">
                <a:solidFill>
                  <a:schemeClr val="bg1"/>
                </a:solidFill>
                <a:latin typeface="Times New Roman" pitchFamily="18" charset="0"/>
                <a:cs typeface="Times New Roman" pitchFamily="18" charset="0"/>
              </a:rPr>
              <a:t>осмотра</a:t>
            </a:r>
            <a:r>
              <a:rPr lang="en-US" sz="2400" b="1" i="1" dirty="0">
                <a:solidFill>
                  <a:schemeClr val="bg1"/>
                </a:solidFill>
                <a:latin typeface="Times New Roman" pitchFamily="18" charset="0"/>
                <a:cs typeface="Times New Roman" pitchFamily="18" charset="0"/>
              </a:rPr>
              <a:t> </a:t>
            </a:r>
            <a:r>
              <a:rPr lang="en-US" sz="2400" b="1" i="1" dirty="0" err="1">
                <a:solidFill>
                  <a:schemeClr val="bg1"/>
                </a:solidFill>
                <a:latin typeface="Times New Roman" pitchFamily="18" charset="0"/>
                <a:cs typeface="Times New Roman" pitchFamily="18" charset="0"/>
              </a:rPr>
              <a:t>работников</a:t>
            </a:r>
            <a:r>
              <a:rPr lang="en-US" sz="2400" b="1" i="1" dirty="0">
                <a:solidFill>
                  <a:schemeClr val="bg1"/>
                </a:solidFill>
                <a:latin typeface="Times New Roman" pitchFamily="18" charset="0"/>
                <a:cs typeface="Times New Roman" pitchFamily="18" charset="0"/>
              </a:rPr>
              <a:t> </a:t>
            </a:r>
            <a:r>
              <a:rPr lang="en-US" sz="2400" b="1" i="1" dirty="0" err="1">
                <a:solidFill>
                  <a:schemeClr val="bg1"/>
                </a:solidFill>
                <a:latin typeface="Times New Roman" pitchFamily="18" charset="0"/>
                <a:cs typeface="Times New Roman" pitchFamily="18" charset="0"/>
              </a:rPr>
              <a:t>пищеблока</a:t>
            </a:r>
            <a:endParaRPr lang="ru-RU" sz="2400" i="1" dirty="0">
              <a:solidFill>
                <a:schemeClr val="bg1"/>
              </a:solidFill>
              <a:latin typeface="Times New Roman" pitchFamily="18" charset="0"/>
              <a:cs typeface="Times New Roman" pitchFamily="18" charset="0"/>
            </a:endParaRPr>
          </a:p>
        </p:txBody>
      </p:sp>
      <p:graphicFrame>
        <p:nvGraphicFramePr>
          <p:cNvPr id="7" name="Таблица 6"/>
          <p:cNvGraphicFramePr>
            <a:graphicFrameLocks noGrp="1"/>
          </p:cNvGraphicFramePr>
          <p:nvPr/>
        </p:nvGraphicFramePr>
        <p:xfrm>
          <a:off x="172716" y="995680"/>
          <a:ext cx="9580888" cy="5618479"/>
        </p:xfrm>
        <a:graphic>
          <a:graphicData uri="http://schemas.openxmlformats.org/drawingml/2006/table">
            <a:tbl>
              <a:tblPr/>
              <a:tblGrid>
                <a:gridCol w="1197611"/>
                <a:gridCol w="1197611"/>
                <a:gridCol w="1197611"/>
                <a:gridCol w="1197611"/>
                <a:gridCol w="1197611"/>
                <a:gridCol w="1197611"/>
                <a:gridCol w="1197611"/>
                <a:gridCol w="1197611"/>
              </a:tblGrid>
              <a:tr h="4682067">
                <a:tc>
                  <a:txBody>
                    <a:bodyPr/>
                    <a:lstStyle/>
                    <a:p>
                      <a:pPr algn="ctr"/>
                      <a:r>
                        <a:rPr lang="ru-RU" sz="1300" dirty="0"/>
                        <a:t>№ </a:t>
                      </a:r>
                      <a:r>
                        <a:rPr lang="ru-RU" sz="1300" dirty="0" err="1"/>
                        <a:t>п</a:t>
                      </a:r>
                      <a:r>
                        <a:rPr lang="ru-RU" sz="1300" dirty="0"/>
                        <a:t>/</a:t>
                      </a:r>
                      <a:r>
                        <a:rPr lang="ru-RU" sz="1300" dirty="0" err="1"/>
                        <a:t>п</a:t>
                      </a:r>
                      <a:endParaRPr lang="ru-RU" sz="1300" dirty="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dirty="0"/>
                        <a:t>Ф.И.О. (отчество при наличии) работника</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dirty="0"/>
                        <a:t>Должность</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dirty="0"/>
                        <a:t>Подписи работников об отсутствии острой кишечной инфекции (ОКИ) в семье</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dirty="0"/>
                        <a:t>Осмотр на гнойничковые заболевания кожи</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dirty="0"/>
                        <a:t>Осмотр на наличие острых респираторных вирусных инфекций (ОРВИ), ангины</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dirty="0"/>
                        <a:t>Подпись </a:t>
                      </a:r>
                      <a:r>
                        <a:rPr lang="ru-RU" sz="1300" dirty="0" err="1"/>
                        <a:t>медработ</a:t>
                      </a:r>
                      <a:r>
                        <a:rPr lang="ru-RU" sz="1300" dirty="0"/>
                        <a:t> </a:t>
                      </a:r>
                      <a:r>
                        <a:rPr lang="ru-RU" sz="1300" dirty="0" err="1"/>
                        <a:t>ника</a:t>
                      </a:r>
                      <a:endParaRPr lang="ru-RU" sz="1300" dirty="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dirty="0"/>
                        <a:t>Примечание*</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340514">
                <a:tc>
                  <a:txBody>
                    <a:bodyPr/>
                    <a:lstStyle/>
                    <a:p>
                      <a:pPr algn="ctr"/>
                      <a:r>
                        <a:rPr lang="ru-RU" sz="1300"/>
                        <a:t>1</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a:t>2</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a:t>3</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a:t>4</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a:t>5</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a:t>6</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a:t>7</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1300" dirty="0"/>
                        <a:t>8</a:t>
                      </a:r>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595898">
                <a:tc>
                  <a:txBody>
                    <a:bodyPr/>
                    <a:lstStyle/>
                    <a:p>
                      <a:r>
                        <a:rPr lang="ru-RU" sz="1300"/>
                        <a:t/>
                      </a:r>
                      <a:br>
                        <a:rPr lang="ru-RU" sz="1300"/>
                      </a:br>
                      <a:endParaRPr lang="ru-RU" sz="130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300"/>
                        <a:t/>
                      </a:r>
                      <a:br>
                        <a:rPr lang="ru-RU" sz="1300"/>
                      </a:br>
                      <a:endParaRPr lang="ru-RU" sz="130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300"/>
                        <a:t/>
                      </a:r>
                      <a:br>
                        <a:rPr lang="ru-RU" sz="1300"/>
                      </a:br>
                      <a:endParaRPr lang="ru-RU" sz="130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300"/>
                        <a:t/>
                      </a:r>
                      <a:br>
                        <a:rPr lang="ru-RU" sz="1300"/>
                      </a:br>
                      <a:endParaRPr lang="ru-RU" sz="130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300"/>
                        <a:t/>
                      </a:r>
                      <a:br>
                        <a:rPr lang="ru-RU" sz="1300"/>
                      </a:br>
                      <a:endParaRPr lang="ru-RU" sz="130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300"/>
                        <a:t/>
                      </a:r>
                      <a:br>
                        <a:rPr lang="ru-RU" sz="1300"/>
                      </a:br>
                      <a:endParaRPr lang="ru-RU" sz="130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300"/>
                        <a:t/>
                      </a:r>
                      <a:br>
                        <a:rPr lang="ru-RU" sz="1300"/>
                      </a:br>
                      <a:endParaRPr lang="ru-RU" sz="130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1300" dirty="0"/>
                        <a:t/>
                      </a:r>
                      <a:br>
                        <a:rPr lang="ru-RU" sz="1300" dirty="0"/>
                      </a:br>
                      <a:endParaRPr lang="ru-RU" sz="1300" dirty="0"/>
                    </a:p>
                  </a:txBody>
                  <a:tcPr marL="66707" marR="66707" marT="33354" marB="3335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bl>
          </a:graphicData>
        </a:graphic>
      </p:graphicFrame>
    </p:spTree>
    <p:extLst>
      <p:ext uri="{BB962C8B-B14F-4D97-AF65-F5344CB8AC3E}">
        <p14:creationId xmlns:p14="http://schemas.microsoft.com/office/powerpoint/2010/main" val="14874800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37</a:t>
            </a:fld>
            <a:endParaRPr lang="ru-RU"/>
          </a:p>
        </p:txBody>
      </p:sp>
      <p:sp>
        <p:nvSpPr>
          <p:cNvPr id="5" name="Заголовок 4"/>
          <p:cNvSpPr>
            <a:spLocks noGrp="1"/>
          </p:cNvSpPr>
          <p:nvPr>
            <p:ph type="title"/>
          </p:nvPr>
        </p:nvSpPr>
        <p:spPr>
          <a:xfrm>
            <a:off x="0" y="0"/>
            <a:ext cx="9906000" cy="690880"/>
          </a:xfrm>
          <a:prstGeom prst="rect">
            <a:avLst/>
          </a:prstGeom>
          <a:noFill/>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2400" i="1" dirty="0" smtClean="0">
                <a:solidFill>
                  <a:schemeClr val="bg1"/>
                </a:solidFill>
                <a:latin typeface="Times New Roman" pitchFamily="18" charset="0"/>
                <a:cs typeface="Times New Roman" pitchFamily="18" charset="0"/>
              </a:rPr>
              <a:t> </a:t>
            </a:r>
            <a:r>
              <a:rPr lang="en-US" sz="2400" i="1" dirty="0">
                <a:solidFill>
                  <a:schemeClr val="bg1"/>
                </a:solidFill>
                <a:latin typeface="Times New Roman" pitchFamily="18" charset="0"/>
                <a:cs typeface="Times New Roman" pitchFamily="18" charset="0"/>
              </a:rPr>
              <a:t> </a:t>
            </a:r>
            <a:r>
              <a:rPr lang="ru-RU" sz="2400" i="1" dirty="0" smtClean="0">
                <a:solidFill>
                  <a:schemeClr val="bg1"/>
                </a:solidFill>
                <a:latin typeface="Times New Roman" pitchFamily="18" charset="0"/>
                <a:cs typeface="Times New Roman" pitchFamily="18" charset="0"/>
              </a:rPr>
              <a:t/>
            </a:r>
            <a:br>
              <a:rPr lang="ru-RU" sz="2400" i="1" dirty="0" smtClean="0">
                <a:solidFill>
                  <a:schemeClr val="bg1"/>
                </a:solidFill>
                <a:latin typeface="Times New Roman" pitchFamily="18" charset="0"/>
                <a:cs typeface="Times New Roman" pitchFamily="18" charset="0"/>
              </a:rPr>
            </a:br>
            <a:r>
              <a:rPr lang="ru-RU" sz="2200" b="1" i="1" dirty="0" smtClean="0">
                <a:solidFill>
                  <a:srgbClr val="0070C0"/>
                </a:solidFill>
                <a:latin typeface="Times New Roman" pitchFamily="18" charset="0"/>
                <a:cs typeface="Times New Roman" pitchFamily="18" charset="0"/>
              </a:rPr>
              <a:t> </a:t>
            </a:r>
            <a:r>
              <a:rPr lang="ru-RU" sz="2000" b="1" dirty="0" smtClean="0">
                <a:solidFill>
                  <a:srgbClr val="0070C0"/>
                </a:solidFill>
                <a:latin typeface="Times New Roman" pitchFamily="18" charset="0"/>
                <a:cs typeface="Times New Roman" pitchFamily="18" charset="0"/>
              </a:rPr>
              <a:t>Оценка эффективности оздоровления детей в условиях детских оздоровительных объектов</a:t>
            </a:r>
            <a:br>
              <a:rPr lang="ru-RU" sz="2000" b="1" dirty="0" smtClean="0">
                <a:solidFill>
                  <a:srgbClr val="0070C0"/>
                </a:solidFill>
                <a:latin typeface="Times New Roman" pitchFamily="18" charset="0"/>
                <a:cs typeface="Times New Roman" pitchFamily="18" charset="0"/>
              </a:rPr>
            </a:br>
            <a:endParaRPr lang="ru-RU" sz="2000" i="1" dirty="0">
              <a:solidFill>
                <a:srgbClr val="0070C0"/>
              </a:solidFill>
              <a:latin typeface="Times New Roman" pitchFamily="18" charset="0"/>
              <a:cs typeface="Times New Roman" pitchFamily="18" charset="0"/>
            </a:endParaRPr>
          </a:p>
        </p:txBody>
      </p:sp>
      <p:sp>
        <p:nvSpPr>
          <p:cNvPr id="6" name="Прямоугольник 5"/>
          <p:cNvSpPr/>
          <p:nvPr/>
        </p:nvSpPr>
        <p:spPr>
          <a:xfrm>
            <a:off x="0" y="680720"/>
            <a:ext cx="9906000" cy="6116320"/>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just"/>
            <a:r>
              <a:rPr lang="ru-RU" sz="1400" b="1" dirty="0" smtClean="0">
                <a:solidFill>
                  <a:srgbClr val="0070C0"/>
                </a:solidFill>
                <a:latin typeface="Times New Roman" pitchFamily="18" charset="0"/>
                <a:cs typeface="Times New Roman" pitchFamily="18" charset="0"/>
              </a:rPr>
              <a:t>Оценка эффективности оздоровления детей, проводится на основании сопоставления данных двух медицинских осмотров – в начале и в конце смены.</a:t>
            </a:r>
          </a:p>
          <a:p>
            <a:pPr algn="just"/>
            <a:r>
              <a:rPr lang="ru-RU" sz="1400" b="1" dirty="0" smtClean="0">
                <a:solidFill>
                  <a:srgbClr val="0070C0"/>
                </a:solidFill>
                <a:latin typeface="Times New Roman" pitchFamily="18" charset="0"/>
                <a:cs typeface="Times New Roman" pitchFamily="18" charset="0"/>
              </a:rPr>
              <a:t>      Анализируются следующие показатели:</a:t>
            </a:r>
          </a:p>
          <a:p>
            <a:pPr algn="just"/>
            <a:r>
              <a:rPr lang="ru-RU" sz="1400" b="1" dirty="0" smtClean="0">
                <a:solidFill>
                  <a:srgbClr val="0070C0"/>
                </a:solidFill>
                <a:latin typeface="Times New Roman" pitchFamily="18" charset="0"/>
                <a:cs typeface="Times New Roman" pitchFamily="18" charset="0"/>
              </a:rPr>
              <a:t>      1) физическое развитие ребенка;</a:t>
            </a:r>
          </a:p>
          <a:p>
            <a:pPr algn="just"/>
            <a:r>
              <a:rPr lang="ru-RU" sz="1400" b="1" dirty="0" smtClean="0">
                <a:solidFill>
                  <a:srgbClr val="0070C0"/>
                </a:solidFill>
                <a:latin typeface="Times New Roman" pitchFamily="18" charset="0"/>
                <a:cs typeface="Times New Roman" pitchFamily="18" charset="0"/>
              </a:rPr>
              <a:t>      2) функциональное состояние организма;</a:t>
            </a:r>
          </a:p>
          <a:p>
            <a:pPr algn="just"/>
            <a:r>
              <a:rPr lang="ru-RU" sz="1400" b="1" dirty="0" smtClean="0">
                <a:solidFill>
                  <a:srgbClr val="0070C0"/>
                </a:solidFill>
                <a:latin typeface="Times New Roman" pitchFamily="18" charset="0"/>
                <a:cs typeface="Times New Roman" pitchFamily="18" charset="0"/>
              </a:rPr>
              <a:t>      3) уровень физической подготовленности;</a:t>
            </a:r>
          </a:p>
          <a:p>
            <a:pPr algn="just"/>
            <a:r>
              <a:rPr lang="ru-RU" sz="1400" b="1" dirty="0" smtClean="0">
                <a:solidFill>
                  <a:srgbClr val="0070C0"/>
                </a:solidFill>
                <a:latin typeface="Times New Roman" pitchFamily="18" charset="0"/>
                <a:cs typeface="Times New Roman" pitchFamily="18" charset="0"/>
              </a:rPr>
              <a:t>      4) общей заболеваемости.</a:t>
            </a:r>
          </a:p>
          <a:p>
            <a:pPr algn="just"/>
            <a:r>
              <a:rPr lang="ru-RU" sz="1400" b="1" dirty="0" smtClean="0">
                <a:solidFill>
                  <a:srgbClr val="0070C0"/>
                </a:solidFill>
                <a:latin typeface="Times New Roman" pitchFamily="18" charset="0"/>
                <a:cs typeface="Times New Roman" pitchFamily="18" charset="0"/>
              </a:rPr>
              <a:t>      2. При оценке физического развития определяется соотношением массы тела к длине тела – индекс </a:t>
            </a:r>
            <a:r>
              <a:rPr lang="ru-RU" sz="1400" b="1" dirty="0" err="1" smtClean="0">
                <a:solidFill>
                  <a:srgbClr val="0070C0"/>
                </a:solidFill>
                <a:latin typeface="Times New Roman" pitchFamily="18" charset="0"/>
                <a:cs typeface="Times New Roman" pitchFamily="18" charset="0"/>
              </a:rPr>
              <a:t>Кетле</a:t>
            </a:r>
            <a:r>
              <a:rPr lang="ru-RU" sz="1400" b="1" dirty="0" smtClean="0">
                <a:solidFill>
                  <a:srgbClr val="0070C0"/>
                </a:solidFill>
                <a:latin typeface="Times New Roman" pitchFamily="18" charset="0"/>
                <a:cs typeface="Times New Roman" pitchFamily="18" charset="0"/>
              </a:rPr>
              <a:t>.</a:t>
            </a:r>
          </a:p>
          <a:p>
            <a:pPr algn="just"/>
            <a:r>
              <a:rPr lang="ru-RU" sz="1400" b="1" dirty="0" smtClean="0">
                <a:solidFill>
                  <a:srgbClr val="0070C0"/>
                </a:solidFill>
                <a:latin typeface="Times New Roman" pitchFamily="18" charset="0"/>
                <a:cs typeface="Times New Roman" pitchFamily="18" charset="0"/>
              </a:rPr>
              <a:t>      Норма индекса </a:t>
            </a:r>
            <a:r>
              <a:rPr lang="ru-RU" sz="1400" b="1" dirty="0" err="1" smtClean="0">
                <a:solidFill>
                  <a:srgbClr val="0070C0"/>
                </a:solidFill>
                <a:latin typeface="Times New Roman" pitchFamily="18" charset="0"/>
                <a:cs typeface="Times New Roman" pitchFamily="18" charset="0"/>
              </a:rPr>
              <a:t>Кетле</a:t>
            </a:r>
            <a:r>
              <a:rPr lang="ru-RU" sz="1400" b="1" dirty="0" smtClean="0">
                <a:solidFill>
                  <a:srgbClr val="0070C0"/>
                </a:solidFill>
                <a:latin typeface="Times New Roman" pitchFamily="18" charset="0"/>
                <a:cs typeface="Times New Roman" pitchFamily="18" charset="0"/>
              </a:rPr>
              <a:t>, свидетельствующая о гармоничности физического развития, составляет (в килограммах на квадратных метров (далее – кг/м</a:t>
            </a:r>
            <a:r>
              <a:rPr lang="ru-RU" sz="1400" b="1" baseline="30000" dirty="0" smtClean="0">
                <a:solidFill>
                  <a:srgbClr val="0070C0"/>
                </a:solidFill>
                <a:latin typeface="Times New Roman" pitchFamily="18" charset="0"/>
                <a:cs typeface="Times New Roman" pitchFamily="18" charset="0"/>
              </a:rPr>
              <a:t>2</a:t>
            </a:r>
            <a:r>
              <a:rPr lang="ru-RU" sz="1400" b="1" dirty="0" smtClean="0">
                <a:solidFill>
                  <a:srgbClr val="0070C0"/>
                </a:solidFill>
                <a:latin typeface="Times New Roman" pitchFamily="18" charset="0"/>
                <a:cs typeface="Times New Roman" pitchFamily="18" charset="0"/>
              </a:rPr>
              <a:t>)):</a:t>
            </a:r>
          </a:p>
          <a:p>
            <a:pPr algn="just"/>
            <a:r>
              <a:rPr lang="ru-RU" sz="1400" b="1" dirty="0" smtClean="0">
                <a:solidFill>
                  <a:srgbClr val="0070C0"/>
                </a:solidFill>
                <a:latin typeface="Times New Roman" pitchFamily="18" charset="0"/>
                <a:cs typeface="Times New Roman" pitchFamily="18" charset="0"/>
              </a:rPr>
              <a:t>      1) 6 – 8 летних детей обоего пола – 16 (в кг/м</a:t>
            </a:r>
            <a:r>
              <a:rPr lang="ru-RU" sz="1400" b="1" baseline="30000" dirty="0" smtClean="0">
                <a:solidFill>
                  <a:srgbClr val="0070C0"/>
                </a:solidFill>
                <a:latin typeface="Times New Roman" pitchFamily="18" charset="0"/>
                <a:cs typeface="Times New Roman" pitchFamily="18" charset="0"/>
              </a:rPr>
              <a:t>2</a:t>
            </a:r>
            <a:r>
              <a:rPr lang="ru-RU" sz="1400" b="1" dirty="0" smtClean="0">
                <a:solidFill>
                  <a:srgbClr val="0070C0"/>
                </a:solidFill>
                <a:latin typeface="Times New Roman" pitchFamily="18" charset="0"/>
                <a:cs typeface="Times New Roman" pitchFamily="18" charset="0"/>
              </a:rPr>
              <a:t>);</a:t>
            </a:r>
          </a:p>
          <a:p>
            <a:pPr algn="just"/>
            <a:r>
              <a:rPr lang="ru-RU" sz="1400" b="1" dirty="0" smtClean="0">
                <a:solidFill>
                  <a:srgbClr val="0070C0"/>
                </a:solidFill>
                <a:latin typeface="Times New Roman" pitchFamily="18" charset="0"/>
                <a:cs typeface="Times New Roman" pitchFamily="18" charset="0"/>
              </a:rPr>
              <a:t>      2) 9 – 10 летних детей обоего пола – 17 (в кг/м</a:t>
            </a:r>
            <a:r>
              <a:rPr lang="ru-RU" sz="1400" b="1" baseline="30000" dirty="0" smtClean="0">
                <a:solidFill>
                  <a:srgbClr val="0070C0"/>
                </a:solidFill>
                <a:latin typeface="Times New Roman" pitchFamily="18" charset="0"/>
                <a:cs typeface="Times New Roman" pitchFamily="18" charset="0"/>
              </a:rPr>
              <a:t>2</a:t>
            </a:r>
            <a:r>
              <a:rPr lang="ru-RU" sz="1400" b="1" dirty="0" smtClean="0">
                <a:solidFill>
                  <a:srgbClr val="0070C0"/>
                </a:solidFill>
                <a:latin typeface="Times New Roman" pitchFamily="18" charset="0"/>
                <a:cs typeface="Times New Roman" pitchFamily="18" charset="0"/>
              </a:rPr>
              <a:t>);</a:t>
            </a:r>
          </a:p>
          <a:p>
            <a:pPr algn="just"/>
            <a:r>
              <a:rPr lang="ru-RU" sz="1400" b="1" dirty="0" smtClean="0">
                <a:solidFill>
                  <a:srgbClr val="0070C0"/>
                </a:solidFill>
                <a:latin typeface="Times New Roman" pitchFamily="18" charset="0"/>
                <a:cs typeface="Times New Roman" pitchFamily="18" charset="0"/>
              </a:rPr>
              <a:t>      3) для 11 летних детей обоего пола – 18 (в кг/м</a:t>
            </a:r>
            <a:r>
              <a:rPr lang="ru-RU" sz="1400" b="1" baseline="30000" dirty="0" smtClean="0">
                <a:solidFill>
                  <a:srgbClr val="0070C0"/>
                </a:solidFill>
                <a:latin typeface="Times New Roman" pitchFamily="18" charset="0"/>
                <a:cs typeface="Times New Roman" pitchFamily="18" charset="0"/>
              </a:rPr>
              <a:t>2</a:t>
            </a:r>
            <a:r>
              <a:rPr lang="ru-RU" sz="1400" b="1" dirty="0" smtClean="0">
                <a:solidFill>
                  <a:srgbClr val="0070C0"/>
                </a:solidFill>
                <a:latin typeface="Times New Roman" pitchFamily="18" charset="0"/>
                <a:cs typeface="Times New Roman" pitchFamily="18" charset="0"/>
              </a:rPr>
              <a:t>);</a:t>
            </a:r>
          </a:p>
          <a:p>
            <a:pPr algn="just"/>
            <a:r>
              <a:rPr lang="ru-RU" sz="1400" b="1" dirty="0" smtClean="0">
                <a:solidFill>
                  <a:srgbClr val="0070C0"/>
                </a:solidFill>
                <a:latin typeface="Times New Roman" pitchFamily="18" charset="0"/>
                <a:cs typeface="Times New Roman" pitchFamily="18" charset="0"/>
              </a:rPr>
              <a:t>      4) для 12 летних детей обоего пола – 19 (в кг/м</a:t>
            </a:r>
            <a:r>
              <a:rPr lang="ru-RU" sz="1400" b="1" baseline="30000" dirty="0" smtClean="0">
                <a:solidFill>
                  <a:srgbClr val="0070C0"/>
                </a:solidFill>
                <a:latin typeface="Times New Roman" pitchFamily="18" charset="0"/>
                <a:cs typeface="Times New Roman" pitchFamily="18" charset="0"/>
              </a:rPr>
              <a:t>2</a:t>
            </a:r>
            <a:r>
              <a:rPr lang="ru-RU" sz="1400" b="1" dirty="0" smtClean="0">
                <a:solidFill>
                  <a:srgbClr val="0070C0"/>
                </a:solidFill>
                <a:latin typeface="Times New Roman" pitchFamily="18" charset="0"/>
                <a:cs typeface="Times New Roman" pitchFamily="18" charset="0"/>
              </a:rPr>
              <a:t>);</a:t>
            </a:r>
          </a:p>
          <a:p>
            <a:pPr algn="just"/>
            <a:r>
              <a:rPr lang="ru-RU" sz="1400" b="1" dirty="0" smtClean="0">
                <a:solidFill>
                  <a:srgbClr val="0070C0"/>
                </a:solidFill>
                <a:latin typeface="Times New Roman" pitchFamily="18" charset="0"/>
                <a:cs typeface="Times New Roman" pitchFamily="18" charset="0"/>
              </a:rPr>
              <a:t>      5) 13 – 14 летних детей обоего пола – 20 (в кг/м</a:t>
            </a:r>
            <a:r>
              <a:rPr lang="ru-RU" sz="1400" b="1" baseline="30000" dirty="0" smtClean="0">
                <a:solidFill>
                  <a:srgbClr val="0070C0"/>
                </a:solidFill>
                <a:latin typeface="Times New Roman" pitchFamily="18" charset="0"/>
                <a:cs typeface="Times New Roman" pitchFamily="18" charset="0"/>
              </a:rPr>
              <a:t>2</a:t>
            </a:r>
            <a:r>
              <a:rPr lang="ru-RU" sz="1400" b="1" dirty="0" smtClean="0">
                <a:solidFill>
                  <a:srgbClr val="0070C0"/>
                </a:solidFill>
                <a:latin typeface="Times New Roman" pitchFamily="18" charset="0"/>
                <a:cs typeface="Times New Roman" pitchFamily="18" charset="0"/>
              </a:rPr>
              <a:t>);</a:t>
            </a:r>
          </a:p>
          <a:p>
            <a:pPr algn="just"/>
            <a:r>
              <a:rPr lang="ru-RU" sz="1400" b="1" dirty="0" smtClean="0">
                <a:solidFill>
                  <a:srgbClr val="0070C0"/>
                </a:solidFill>
                <a:latin typeface="Times New Roman" pitchFamily="18" charset="0"/>
                <a:cs typeface="Times New Roman" pitchFamily="18" charset="0"/>
              </a:rPr>
              <a:t>      6) увеличение индекса на две единицы свидетельствует об избыточности массы тела, снижение на две единицы – о дефиците.</a:t>
            </a:r>
          </a:p>
          <a:p>
            <a:pPr algn="just"/>
            <a:r>
              <a:rPr lang="ru-RU" sz="1400" b="1" dirty="0" smtClean="0">
                <a:solidFill>
                  <a:srgbClr val="0070C0"/>
                </a:solidFill>
                <a:latin typeface="Times New Roman" pitchFamily="18" charset="0"/>
                <a:cs typeface="Times New Roman" pitchFamily="18" charset="0"/>
              </a:rPr>
              <a:t>      3. Важными критериями оздоровительной эффективности в условиях детской оздоровительной организации являются увеличение функциональных (резервных) возможностей организма.</a:t>
            </a:r>
          </a:p>
          <a:p>
            <a:pPr algn="just"/>
            <a:r>
              <a:rPr lang="ru-RU" sz="1400" b="1" dirty="0" smtClean="0">
                <a:solidFill>
                  <a:srgbClr val="0070C0"/>
                </a:solidFill>
                <a:latin typeface="Times New Roman" pitchFamily="18" charset="0"/>
                <a:cs typeface="Times New Roman" pitchFamily="18" charset="0"/>
              </a:rPr>
              <a:t>      С этой целью проводится оценка функциональных проб </a:t>
            </a:r>
            <a:r>
              <a:rPr lang="ru-RU" sz="1400" b="1" dirty="0" err="1" smtClean="0">
                <a:solidFill>
                  <a:srgbClr val="0070C0"/>
                </a:solidFill>
                <a:latin typeface="Times New Roman" pitchFamily="18" charset="0"/>
                <a:cs typeface="Times New Roman" pitchFamily="18" charset="0"/>
              </a:rPr>
              <a:t>сердечно-сосудистой</a:t>
            </a:r>
            <a:r>
              <a:rPr lang="ru-RU" sz="1400" b="1" dirty="0" smtClean="0">
                <a:solidFill>
                  <a:srgbClr val="0070C0"/>
                </a:solidFill>
                <a:latin typeface="Times New Roman" pitchFamily="18" charset="0"/>
                <a:cs typeface="Times New Roman" pitchFamily="18" charset="0"/>
              </a:rPr>
              <a:t>, дыхательной систем и оценка физической работоспособности детей.</a:t>
            </a:r>
          </a:p>
          <a:p>
            <a:pPr algn="just"/>
            <a:r>
              <a:rPr lang="ru-RU" sz="1400" b="1" dirty="0" smtClean="0">
                <a:solidFill>
                  <a:srgbClr val="0070C0"/>
                </a:solidFill>
                <a:latin typeface="Times New Roman" pitchFamily="18" charset="0"/>
                <a:cs typeface="Times New Roman" pitchFamily="18" charset="0"/>
              </a:rPr>
              <a:t>      4. Функциональное состояние </a:t>
            </a:r>
            <a:r>
              <a:rPr lang="ru-RU" sz="1400" b="1" dirty="0" err="1" smtClean="0">
                <a:solidFill>
                  <a:srgbClr val="0070C0"/>
                </a:solidFill>
                <a:latin typeface="Times New Roman" pitchFamily="18" charset="0"/>
                <a:cs typeface="Times New Roman" pitchFamily="18" charset="0"/>
              </a:rPr>
              <a:t>сердечно-сосудистой</a:t>
            </a:r>
            <a:r>
              <a:rPr lang="ru-RU" sz="1400" b="1" dirty="0" smtClean="0">
                <a:solidFill>
                  <a:srgbClr val="0070C0"/>
                </a:solidFill>
                <a:latin typeface="Times New Roman" pitchFamily="18" charset="0"/>
                <a:cs typeface="Times New Roman" pitchFamily="18" charset="0"/>
              </a:rPr>
              <a:t> системы следует оценивать с помощью ортостатической пробы. Методика проведения: после трех минут лежания на спине определяется частота сердечных сокращений (по 10-ти секундным отрезкам) и артериальное давление (далее - АД). Затем обследуемый быстро встает и сразу повторяются измерения в положении стоя. При этом учащение пульса не более, чем на четыре удара в минуту, а прирост максимального АД на 10 миллиметров ртутного столба, считается нормальной реакцией и принимается за индекс, равный 100. В таблице 1 приводится оценка индексов ортостатической пробы.</a:t>
            </a:r>
            <a:endParaRPr lang="ru-RU" sz="14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7143244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38</a:t>
            </a:fld>
            <a:endParaRPr lang="ru-RU"/>
          </a:p>
        </p:txBody>
      </p:sp>
      <p:sp>
        <p:nvSpPr>
          <p:cNvPr id="5" name="Заголовок 4"/>
          <p:cNvSpPr>
            <a:spLocks noGrp="1"/>
          </p:cNvSpPr>
          <p:nvPr>
            <p:ph type="title"/>
          </p:nvPr>
        </p:nvSpPr>
        <p:spPr>
          <a:xfrm>
            <a:off x="81280" y="71121"/>
            <a:ext cx="9753600" cy="812800"/>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2400" i="1" dirty="0" smtClean="0">
                <a:solidFill>
                  <a:schemeClr val="bg1"/>
                </a:solidFill>
                <a:latin typeface="Times New Roman" pitchFamily="18" charset="0"/>
                <a:cs typeface="Times New Roman" pitchFamily="18" charset="0"/>
              </a:rPr>
              <a:t> </a:t>
            </a:r>
            <a:r>
              <a:rPr lang="en-US" sz="2400" i="1" dirty="0">
                <a:solidFill>
                  <a:schemeClr val="bg1"/>
                </a:solidFill>
                <a:latin typeface="Times New Roman" pitchFamily="18" charset="0"/>
                <a:cs typeface="Times New Roman" pitchFamily="18" charset="0"/>
              </a:rPr>
              <a:t> </a:t>
            </a:r>
            <a:r>
              <a:rPr lang="ru-RU" sz="2400" b="1" i="1" dirty="0" smtClean="0">
                <a:solidFill>
                  <a:schemeClr val="bg1"/>
                </a:solidFill>
                <a:latin typeface="Times New Roman" pitchFamily="18" charset="0"/>
                <a:cs typeface="Times New Roman" pitchFamily="18" charset="0"/>
              </a:rPr>
              <a:t>Оценка индексов ортостатической пробы</a:t>
            </a:r>
            <a:endParaRPr lang="ru-RU" sz="2400" i="1" dirty="0">
              <a:solidFill>
                <a:schemeClr val="bg1"/>
              </a:solidFill>
              <a:latin typeface="Times New Roman" pitchFamily="18" charset="0"/>
              <a:cs typeface="Times New Roman" pitchFamily="18" charset="0"/>
            </a:endParaRPr>
          </a:p>
        </p:txBody>
      </p:sp>
      <p:sp>
        <p:nvSpPr>
          <p:cNvPr id="7" name="Rectangle 1"/>
          <p:cNvSpPr>
            <a:spLocks noChangeArrowheads="1"/>
          </p:cNvSpPr>
          <p:nvPr/>
        </p:nvSpPr>
        <p:spPr bwMode="auto">
          <a:xfrm>
            <a:off x="152400" y="5171440"/>
            <a:ext cx="943864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r>
              <a:rPr kumimoji="0" lang="en-US" sz="1100" b="1" i="1" u="none" strike="noStrike" cap="none" normalizeH="0" baseline="0" dirty="0" err="1" smtClean="0" bmk="">
                <a:ln>
                  <a:noFill/>
                </a:ln>
                <a:solidFill>
                  <a:srgbClr val="0070C0"/>
                </a:solidFill>
                <a:effectLst/>
                <a:latin typeface="Times New Roman" pitchFamily="18" charset="0"/>
                <a:ea typeface="Consolas" pitchFamily="49" charset="0"/>
                <a:cs typeface="Times New Roman" pitchFamily="18" charset="0"/>
              </a:rPr>
              <a:t>Примечание</a:t>
            </a:r>
            <a:r>
              <a:rPr kumimoji="0" lang="en-US" sz="1100" b="1" i="1" u="none" strike="noStrike" cap="none" normalizeH="0" baseline="0" dirty="0" smtClean="0" bmk="">
                <a:ln>
                  <a:noFill/>
                </a:ln>
                <a:solidFill>
                  <a:srgbClr val="0070C0"/>
                </a:solidFill>
                <a:effectLst/>
                <a:latin typeface="Times New Roman" pitchFamily="18" charset="0"/>
                <a:ea typeface="Consolas" pitchFamily="49" charset="0"/>
                <a:cs typeface="Times New Roman" pitchFamily="18" charset="0"/>
              </a:rPr>
              <a:t>. </a:t>
            </a:r>
            <a:r>
              <a:rPr lang="ru-RU" sz="1100" b="1" i="1" dirty="0" smtClean="0">
                <a:solidFill>
                  <a:srgbClr val="0070C0"/>
                </a:solidFill>
                <a:latin typeface="Times New Roman" pitchFamily="18" charset="0"/>
                <a:cs typeface="Times New Roman" pitchFamily="18" charset="0"/>
              </a:rPr>
              <a:t>Оптимальными индексами считаются 100 – 85, допустимыми 84 – 75 и худшими 74 –</a:t>
            </a:r>
            <a:br>
              <a:rPr lang="ru-RU" sz="1100" b="1" i="1" dirty="0" smtClean="0">
                <a:solidFill>
                  <a:srgbClr val="0070C0"/>
                </a:solidFill>
                <a:latin typeface="Times New Roman" pitchFamily="18" charset="0"/>
                <a:cs typeface="Times New Roman" pitchFamily="18" charset="0"/>
              </a:rPr>
            </a:br>
            <a:r>
              <a:rPr lang="ru-RU" sz="1100" b="1" i="1" dirty="0" smtClean="0">
                <a:solidFill>
                  <a:srgbClr val="0070C0"/>
                </a:solidFill>
                <a:latin typeface="Times New Roman" pitchFamily="18" charset="0"/>
                <a:cs typeface="Times New Roman" pitchFamily="18" charset="0"/>
              </a:rPr>
              <a:t>60. Увеличение индекса в процессе динамического наблюдения свидетельствует о</a:t>
            </a:r>
            <a:br>
              <a:rPr lang="ru-RU" sz="1100" b="1" i="1" dirty="0" smtClean="0">
                <a:solidFill>
                  <a:srgbClr val="0070C0"/>
                </a:solidFill>
                <a:latin typeface="Times New Roman" pitchFamily="18" charset="0"/>
                <a:cs typeface="Times New Roman" pitchFamily="18" charset="0"/>
              </a:rPr>
            </a:br>
            <a:r>
              <a:rPr lang="ru-RU" sz="1100" b="1" i="1" dirty="0" smtClean="0">
                <a:solidFill>
                  <a:srgbClr val="0070C0"/>
                </a:solidFill>
                <a:latin typeface="Times New Roman" pitchFamily="18" charset="0"/>
                <a:cs typeface="Times New Roman" pitchFamily="18" charset="0"/>
              </a:rPr>
              <a:t>тренирующем влиянии двигательного режима в оздоровительной организации.</a:t>
            </a:r>
          </a:p>
          <a:p>
            <a:r>
              <a:rPr lang="ru-RU" sz="1100" b="1" i="1" dirty="0" smtClean="0">
                <a:solidFill>
                  <a:srgbClr val="0070C0"/>
                </a:solidFill>
                <a:latin typeface="Times New Roman" pitchFamily="18" charset="0"/>
                <a:cs typeface="Times New Roman" pitchFamily="18" charset="0"/>
              </a:rPr>
              <a:t>      5. Функциональное состояние дыхательной системы оценивается с помощью пробы </a:t>
            </a:r>
            <a:r>
              <a:rPr lang="ru-RU" sz="1100" b="1" i="1" dirty="0" err="1" smtClean="0">
                <a:solidFill>
                  <a:srgbClr val="0070C0"/>
                </a:solidFill>
                <a:latin typeface="Times New Roman" pitchFamily="18" charset="0"/>
                <a:cs typeface="Times New Roman" pitchFamily="18" charset="0"/>
              </a:rPr>
              <a:t>Генча</a:t>
            </a:r>
            <a:r>
              <a:rPr lang="ru-RU" sz="1100" b="1" i="1" dirty="0" smtClean="0">
                <a:solidFill>
                  <a:srgbClr val="0070C0"/>
                </a:solidFill>
                <a:latin typeface="Times New Roman" pitchFamily="18" charset="0"/>
                <a:cs typeface="Times New Roman" pitchFamily="18" charset="0"/>
              </a:rPr>
              <a:t> (задержка дыхания на выдохе).       Проба </a:t>
            </a:r>
            <a:r>
              <a:rPr lang="ru-RU" sz="1100" b="1" i="1" dirty="0" err="1" smtClean="0">
                <a:solidFill>
                  <a:srgbClr val="0070C0"/>
                </a:solidFill>
                <a:latin typeface="Times New Roman" pitchFamily="18" charset="0"/>
                <a:cs typeface="Times New Roman" pitchFamily="18" charset="0"/>
              </a:rPr>
              <a:t>Генча</a:t>
            </a:r>
            <a:r>
              <a:rPr lang="ru-RU" sz="1100" b="1" i="1" dirty="0" smtClean="0">
                <a:solidFill>
                  <a:srgbClr val="0070C0"/>
                </a:solidFill>
                <a:latin typeface="Times New Roman" pitchFamily="18" charset="0"/>
                <a:cs typeface="Times New Roman" pitchFamily="18" charset="0"/>
              </a:rPr>
              <a:t> проводится следующим образом: испытуемый, сидя с зажимом на носу, делает свободный выдох через рот и сидит с закрытым ртом до появления неприятных</a:t>
            </a:r>
            <a:br>
              <a:rPr lang="ru-RU" sz="1100" b="1" i="1" dirty="0" smtClean="0">
                <a:solidFill>
                  <a:srgbClr val="0070C0"/>
                </a:solidFill>
                <a:latin typeface="Times New Roman" pitchFamily="18" charset="0"/>
                <a:cs typeface="Times New Roman" pitchFamily="18" charset="0"/>
              </a:rPr>
            </a:br>
            <a:r>
              <a:rPr lang="ru-RU" sz="1100" b="1" i="1" dirty="0" smtClean="0">
                <a:solidFill>
                  <a:srgbClr val="0070C0"/>
                </a:solidFill>
                <a:latin typeface="Times New Roman" pitchFamily="18" charset="0"/>
                <a:cs typeface="Times New Roman" pitchFamily="18" charset="0"/>
              </a:rPr>
              <a:t>ощущений. Время задержки дыхания регистрируется секундомером. В таблице № 2 приведены средние значения данного показателя (± ошибка средней) для детей </a:t>
            </a:r>
            <a:r>
              <a:rPr lang="ru-RU" sz="1100" b="1" i="1" dirty="0" err="1" smtClean="0">
                <a:solidFill>
                  <a:srgbClr val="0070C0"/>
                </a:solidFill>
                <a:latin typeface="Times New Roman" pitchFamily="18" charset="0"/>
                <a:cs typeface="Times New Roman" pitchFamily="18" charset="0"/>
              </a:rPr>
              <a:t>разноговозраста</a:t>
            </a:r>
            <a:r>
              <a:rPr lang="ru-RU" sz="1100" b="1" i="1" dirty="0" smtClean="0">
                <a:solidFill>
                  <a:srgbClr val="0070C0"/>
                </a:solidFill>
                <a:latin typeface="Times New Roman" pitchFamily="18" charset="0"/>
                <a:cs typeface="Times New Roman" pitchFamily="18" charset="0"/>
              </a:rPr>
              <a:t> и пола.</a:t>
            </a:r>
            <a:endParaRPr lang="ru-RU" sz="1100" b="1" i="1" dirty="0">
              <a:solidFill>
                <a:srgbClr val="0070C0"/>
              </a:solidFill>
              <a:latin typeface="Times New Roman" pitchFamily="18" charset="0"/>
              <a:cs typeface="Times New Roman" pitchFamily="18" charset="0"/>
            </a:endParaRPr>
          </a:p>
        </p:txBody>
      </p:sp>
      <p:graphicFrame>
        <p:nvGraphicFramePr>
          <p:cNvPr id="8" name="Таблица 7"/>
          <p:cNvGraphicFramePr>
            <a:graphicFrameLocks noGrp="1"/>
          </p:cNvGraphicFramePr>
          <p:nvPr/>
        </p:nvGraphicFramePr>
        <p:xfrm>
          <a:off x="132080" y="995789"/>
          <a:ext cx="9631676" cy="4155331"/>
        </p:xfrm>
        <a:graphic>
          <a:graphicData uri="http://schemas.openxmlformats.org/drawingml/2006/table">
            <a:tbl>
              <a:tblPr/>
              <a:tblGrid>
                <a:gridCol w="802636"/>
                <a:gridCol w="802640"/>
                <a:gridCol w="802640"/>
                <a:gridCol w="802640"/>
                <a:gridCol w="802640"/>
                <a:gridCol w="802640"/>
                <a:gridCol w="802640"/>
                <a:gridCol w="802640"/>
                <a:gridCol w="802640"/>
                <a:gridCol w="802640"/>
                <a:gridCol w="802640"/>
                <a:gridCol w="802640"/>
              </a:tblGrid>
              <a:tr h="174729">
                <a:tc rowSpan="3">
                  <a:txBody>
                    <a:bodyPr/>
                    <a:lstStyle/>
                    <a:p>
                      <a:pPr algn="ctr"/>
                      <a:r>
                        <a:rPr lang="ru-RU" sz="700" dirty="0">
                          <a:solidFill>
                            <a:srgbClr val="0070C0"/>
                          </a:solidFill>
                        </a:rPr>
                        <a:t>Учащение пульса в ударах в минуту</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gridSpan="11">
                  <a:txBody>
                    <a:bodyPr/>
                    <a:lstStyle/>
                    <a:p>
                      <a:pPr algn="ctr"/>
                      <a:r>
                        <a:rPr lang="ru-RU" sz="700" dirty="0">
                          <a:solidFill>
                            <a:srgbClr val="0070C0"/>
                          </a:solidFill>
                        </a:rPr>
                        <a:t>Изменение максимального артериального давления</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46586">
                <a:tc vMerge="1">
                  <a:txBody>
                    <a:bodyPr/>
                    <a:lstStyle/>
                    <a:p>
                      <a:endParaRPr lang="ru-RU"/>
                    </a:p>
                  </a:txBody>
                  <a:tcPr/>
                </a:tc>
                <a:tc gridSpan="6">
                  <a:txBody>
                    <a:bodyPr/>
                    <a:lstStyle/>
                    <a:p>
                      <a:pPr algn="ctr"/>
                      <a:r>
                        <a:rPr lang="ru-RU" sz="700" dirty="0">
                          <a:solidFill>
                            <a:srgbClr val="0070C0"/>
                          </a:solidFill>
                        </a:rPr>
                        <a:t>увеличение</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gn="ctr"/>
                      <a:r>
                        <a:rPr lang="ru-RU" sz="700">
                          <a:solidFill>
                            <a:srgbClr val="0070C0"/>
                          </a:solidFill>
                        </a:rPr>
                        <a:t>уменьшение</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903549">
                <a:tc vMerge="1">
                  <a:txBody>
                    <a:bodyPr/>
                    <a:lstStyle/>
                    <a:p>
                      <a:endParaRPr lang="ru-RU"/>
                    </a:p>
                  </a:txBody>
                  <a:tcPr/>
                </a:tc>
                <a:tc>
                  <a:txBody>
                    <a:bodyPr/>
                    <a:lstStyle/>
                    <a:p>
                      <a:pPr algn="ctr"/>
                      <a:r>
                        <a:rPr lang="ru-RU" sz="700" dirty="0">
                          <a:solidFill>
                            <a:srgbClr val="0070C0"/>
                          </a:solidFill>
                        </a:rPr>
                        <a:t>+10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+8</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-8</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-10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46586">
                <a:tc>
                  <a:txBody>
                    <a:bodyPr/>
                    <a:lstStyle/>
                    <a:p>
                      <a:pPr algn="ctr"/>
                      <a:r>
                        <a:rPr lang="ru-RU" sz="700" dirty="0">
                          <a:solidFill>
                            <a:srgbClr val="0070C0"/>
                          </a:solidFill>
                        </a:rPr>
                        <a:t>1</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3</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4</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6</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7</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8</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9</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10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11</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12</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74729">
                <a:tc>
                  <a:txBody>
                    <a:bodyPr/>
                    <a:lstStyle/>
                    <a:p>
                      <a:pPr algn="ctr"/>
                      <a:r>
                        <a:rPr lang="ru-RU" sz="700" dirty="0">
                          <a:solidFill>
                            <a:srgbClr val="0070C0"/>
                          </a:solidFill>
                        </a:rPr>
                        <a:t>0-4</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100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95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90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85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80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75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70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8054">
                <a:tc>
                  <a:txBody>
                    <a:bodyPr/>
                    <a:lstStyle/>
                    <a:p>
                      <a:r>
                        <a:rPr lang="ru-RU" sz="700" dirty="0">
                          <a:solidFill>
                            <a:srgbClr val="0070C0"/>
                          </a:solidFill>
                        </a:rPr>
                        <a:t/>
                      </a:r>
                      <a:br>
                        <a:rPr lang="ru-RU" sz="700" dirty="0">
                          <a:solidFill>
                            <a:srgbClr val="0070C0"/>
                          </a:solidFill>
                        </a:rPr>
                      </a:br>
                      <a:endParaRPr lang="ru-RU" sz="700" dirty="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dirty="0">
                          <a:solidFill>
                            <a:srgbClr val="0070C0"/>
                          </a:solidFill>
                        </a:rPr>
                        <a:t/>
                      </a:r>
                      <a:br>
                        <a:rPr lang="ru-RU" sz="700" dirty="0">
                          <a:solidFill>
                            <a:srgbClr val="0070C0"/>
                          </a:solidFill>
                        </a:rPr>
                      </a:br>
                      <a:endParaRPr lang="ru-RU" sz="700" dirty="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a:solidFill>
                            <a:srgbClr val="0070C0"/>
                          </a:solidFill>
                        </a:rPr>
                        <a:t/>
                      </a:r>
                      <a:br>
                        <a:rPr lang="ru-RU" sz="700">
                          <a:solidFill>
                            <a:srgbClr val="0070C0"/>
                          </a:solidFill>
                        </a:rPr>
                      </a:br>
                      <a:endParaRPr lang="ru-RU" sz="70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dirty="0">
                          <a:solidFill>
                            <a:srgbClr val="0070C0"/>
                          </a:solidFill>
                        </a:rPr>
                        <a:t/>
                      </a:r>
                      <a:br>
                        <a:rPr lang="ru-RU" sz="700" dirty="0">
                          <a:solidFill>
                            <a:srgbClr val="0070C0"/>
                          </a:solidFill>
                        </a:rPr>
                      </a:br>
                      <a:endParaRPr lang="ru-RU" sz="700" dirty="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dirty="0">
                          <a:solidFill>
                            <a:srgbClr val="0070C0"/>
                          </a:solidFill>
                        </a:rPr>
                        <a:t/>
                      </a:r>
                      <a:br>
                        <a:rPr lang="ru-RU" sz="700" dirty="0">
                          <a:solidFill>
                            <a:srgbClr val="0070C0"/>
                          </a:solidFill>
                        </a:rPr>
                      </a:br>
                      <a:endParaRPr lang="ru-RU" sz="700" dirty="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dirty="0">
                          <a:solidFill>
                            <a:srgbClr val="0070C0"/>
                          </a:solidFill>
                        </a:rPr>
                        <a:t/>
                      </a:r>
                      <a:br>
                        <a:rPr lang="ru-RU" sz="700" dirty="0">
                          <a:solidFill>
                            <a:srgbClr val="0070C0"/>
                          </a:solidFill>
                        </a:rPr>
                      </a:br>
                      <a:endParaRPr lang="ru-RU" sz="700" dirty="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dirty="0">
                          <a:solidFill>
                            <a:srgbClr val="0070C0"/>
                          </a:solidFill>
                        </a:rPr>
                        <a:t/>
                      </a:r>
                      <a:br>
                        <a:rPr lang="ru-RU" sz="700" dirty="0">
                          <a:solidFill>
                            <a:srgbClr val="0070C0"/>
                          </a:solidFill>
                        </a:rPr>
                      </a:br>
                      <a:endParaRPr lang="ru-RU" sz="700" dirty="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a:solidFill>
                            <a:srgbClr val="0070C0"/>
                          </a:solidFill>
                        </a:rPr>
                        <a:t/>
                      </a:r>
                      <a:br>
                        <a:rPr lang="ru-RU" sz="700">
                          <a:solidFill>
                            <a:srgbClr val="0070C0"/>
                          </a:solidFill>
                        </a:rPr>
                      </a:br>
                      <a:endParaRPr lang="ru-RU" sz="70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dirty="0">
                          <a:solidFill>
                            <a:srgbClr val="0070C0"/>
                          </a:solidFill>
                        </a:rPr>
                        <a:t/>
                      </a:r>
                      <a:br>
                        <a:rPr lang="ru-RU" sz="700" dirty="0">
                          <a:solidFill>
                            <a:srgbClr val="0070C0"/>
                          </a:solidFill>
                        </a:rPr>
                      </a:br>
                      <a:endParaRPr lang="ru-RU" sz="700" dirty="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dirty="0">
                          <a:solidFill>
                            <a:srgbClr val="0070C0"/>
                          </a:solidFill>
                        </a:rPr>
                        <a:t/>
                      </a:r>
                      <a:br>
                        <a:rPr lang="ru-RU" sz="700" dirty="0">
                          <a:solidFill>
                            <a:srgbClr val="0070C0"/>
                          </a:solidFill>
                        </a:rPr>
                      </a:br>
                      <a:endParaRPr lang="ru-RU" sz="700" dirty="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a:solidFill>
                            <a:srgbClr val="0070C0"/>
                          </a:solidFill>
                        </a:rPr>
                        <a:t/>
                      </a:r>
                      <a:br>
                        <a:rPr lang="ru-RU" sz="700">
                          <a:solidFill>
                            <a:srgbClr val="0070C0"/>
                          </a:solidFill>
                        </a:rPr>
                      </a:br>
                      <a:endParaRPr lang="ru-RU" sz="70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r>
                        <a:rPr lang="ru-RU" sz="700">
                          <a:solidFill>
                            <a:srgbClr val="0070C0"/>
                          </a:solidFill>
                        </a:rPr>
                        <a:t/>
                      </a:r>
                      <a:br>
                        <a:rPr lang="ru-RU" sz="700">
                          <a:solidFill>
                            <a:srgbClr val="0070C0"/>
                          </a:solidFill>
                        </a:rPr>
                      </a:br>
                      <a:endParaRPr lang="ru-RU" sz="700">
                        <a:solidFill>
                          <a:srgbClr val="0070C0"/>
                        </a:solidFill>
                      </a:endParaRP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74729">
                <a:tc>
                  <a:txBody>
                    <a:bodyPr/>
                    <a:lstStyle/>
                    <a:p>
                      <a:pPr algn="ctr"/>
                      <a:r>
                        <a:rPr lang="ru-RU" sz="700" dirty="0">
                          <a:solidFill>
                            <a:srgbClr val="0070C0"/>
                          </a:solidFill>
                        </a:rPr>
                        <a:t>5-8</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95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90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85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80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75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70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65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174729">
                <a:tc>
                  <a:txBody>
                    <a:bodyPr/>
                    <a:lstStyle/>
                    <a:p>
                      <a:pPr algn="ctr"/>
                      <a:r>
                        <a:rPr lang="ru-RU" sz="700" dirty="0">
                          <a:solidFill>
                            <a:srgbClr val="0070C0"/>
                          </a:solidFill>
                        </a:rPr>
                        <a:t>9-12</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90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85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80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75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70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60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0205">
                <a:tc>
                  <a:txBody>
                    <a:bodyPr/>
                    <a:lstStyle/>
                    <a:p>
                      <a:pPr algn="ctr"/>
                      <a:r>
                        <a:rPr lang="ru-RU" sz="700" dirty="0">
                          <a:solidFill>
                            <a:srgbClr val="0070C0"/>
                          </a:solidFill>
                        </a:rPr>
                        <a:t>13-16</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85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80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75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70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65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35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0205">
                <a:tc>
                  <a:txBody>
                    <a:bodyPr/>
                    <a:lstStyle/>
                    <a:p>
                      <a:pPr algn="ctr"/>
                      <a:r>
                        <a:rPr lang="ru-RU" sz="700" dirty="0">
                          <a:solidFill>
                            <a:srgbClr val="0070C0"/>
                          </a:solidFill>
                        </a:rPr>
                        <a:t>17-20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80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75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70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60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35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30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0205">
                <a:tc>
                  <a:txBody>
                    <a:bodyPr/>
                    <a:lstStyle/>
                    <a:p>
                      <a:pPr algn="ctr"/>
                      <a:r>
                        <a:rPr lang="ru-RU" sz="700" dirty="0">
                          <a:solidFill>
                            <a:srgbClr val="0070C0"/>
                          </a:solidFill>
                        </a:rPr>
                        <a:t>21-24</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75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70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65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35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30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25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0205">
                <a:tc>
                  <a:txBody>
                    <a:bodyPr/>
                    <a:lstStyle/>
                    <a:p>
                      <a:pPr algn="ctr"/>
                      <a:r>
                        <a:rPr lang="ru-RU" sz="700" dirty="0">
                          <a:solidFill>
                            <a:srgbClr val="0070C0"/>
                          </a:solidFill>
                        </a:rPr>
                        <a:t>25-28</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70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65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60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35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30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20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0205">
                <a:tc>
                  <a:txBody>
                    <a:bodyPr/>
                    <a:lstStyle/>
                    <a:p>
                      <a:pPr algn="ctr"/>
                      <a:r>
                        <a:rPr lang="ru-RU" sz="700" dirty="0">
                          <a:solidFill>
                            <a:srgbClr val="0070C0"/>
                          </a:solidFill>
                        </a:rPr>
                        <a:t>29-32</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60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35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30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15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0205">
                <a:tc>
                  <a:txBody>
                    <a:bodyPr/>
                    <a:lstStyle/>
                    <a:p>
                      <a:pPr algn="ctr"/>
                      <a:r>
                        <a:rPr lang="ru-RU" sz="700" dirty="0">
                          <a:solidFill>
                            <a:srgbClr val="0070C0"/>
                          </a:solidFill>
                        </a:rPr>
                        <a:t>33-36</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60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35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30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25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15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10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0205">
                <a:tc>
                  <a:txBody>
                    <a:bodyPr/>
                    <a:lstStyle/>
                    <a:p>
                      <a:pPr algn="ctr"/>
                      <a:r>
                        <a:rPr lang="ru-RU" sz="700" dirty="0">
                          <a:solidFill>
                            <a:srgbClr val="0070C0"/>
                          </a:solidFill>
                        </a:rPr>
                        <a:t>37-40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35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30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a:solidFill>
                            <a:srgbClr val="0070C0"/>
                          </a:solidFill>
                        </a:rPr>
                        <a:t>20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15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10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250205">
                <a:tc>
                  <a:txBody>
                    <a:bodyPr/>
                    <a:lstStyle/>
                    <a:p>
                      <a:pPr algn="ctr"/>
                      <a:r>
                        <a:rPr lang="ru-RU" sz="700" dirty="0">
                          <a:solidFill>
                            <a:srgbClr val="0070C0"/>
                          </a:solidFill>
                        </a:rPr>
                        <a:t>41-44</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40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35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30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20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15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10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5</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sz="700" dirty="0">
                          <a:solidFill>
                            <a:srgbClr val="0070C0"/>
                          </a:solidFill>
                        </a:rPr>
                        <a:t>0</a:t>
                      </a:r>
                    </a:p>
                  </a:txBody>
                  <a:tcPr marL="33608" marR="33608" marT="16804" marB="16804"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bl>
          </a:graphicData>
        </a:graphic>
      </p:graphicFrame>
    </p:spTree>
    <p:extLst>
      <p:ext uri="{BB962C8B-B14F-4D97-AF65-F5344CB8AC3E}">
        <p14:creationId xmlns:p14="http://schemas.microsoft.com/office/powerpoint/2010/main" val="41162595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3A99570A-E974-42B4-8F6C-096B5D77F75E}" type="slidenum">
              <a:rPr lang="ru-RU" smtClean="0"/>
              <a:pPr/>
              <a:t>39</a:t>
            </a:fld>
            <a:endParaRPr lang="ru-RU"/>
          </a:p>
        </p:txBody>
      </p:sp>
      <p:sp>
        <p:nvSpPr>
          <p:cNvPr id="5" name="Заголовок 4"/>
          <p:cNvSpPr>
            <a:spLocks noGrp="1"/>
          </p:cNvSpPr>
          <p:nvPr>
            <p:ph type="title"/>
          </p:nvPr>
        </p:nvSpPr>
        <p:spPr>
          <a:xfrm>
            <a:off x="91440" y="91441"/>
            <a:ext cx="9702800" cy="406399"/>
          </a:xfrm>
          <a:prstGeom prst="rect">
            <a:avLst/>
          </a:prstGeom>
          <a:solidFill>
            <a:srgbClr val="188AD8"/>
          </a:solidFill>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2400" i="1" dirty="0" smtClean="0">
                <a:solidFill>
                  <a:schemeClr val="bg1"/>
                </a:solidFill>
                <a:latin typeface="Times New Roman" pitchFamily="18" charset="0"/>
                <a:cs typeface="Times New Roman" pitchFamily="18" charset="0"/>
              </a:rPr>
              <a:t/>
            </a:r>
            <a:br>
              <a:rPr lang="ru-RU" sz="2400" i="1" dirty="0" smtClean="0">
                <a:solidFill>
                  <a:schemeClr val="bg1"/>
                </a:solidFill>
                <a:latin typeface="Times New Roman" pitchFamily="18" charset="0"/>
                <a:cs typeface="Times New Roman" pitchFamily="18" charset="0"/>
              </a:rPr>
            </a:br>
            <a:r>
              <a:rPr lang="ru-RU" sz="2400" i="1" dirty="0" smtClean="0">
                <a:solidFill>
                  <a:schemeClr val="bg1"/>
                </a:solidFill>
                <a:latin typeface="Times New Roman" pitchFamily="18" charset="0"/>
                <a:cs typeface="Times New Roman" pitchFamily="18" charset="0"/>
              </a:rPr>
              <a:t> </a:t>
            </a:r>
            <a:r>
              <a:rPr lang="ru-RU" sz="2400" b="1" i="1" dirty="0" smtClean="0">
                <a:solidFill>
                  <a:schemeClr val="bg1"/>
                </a:solidFill>
                <a:latin typeface="Times New Roman" pitchFamily="18" charset="0"/>
                <a:cs typeface="Times New Roman" pitchFamily="18" charset="0"/>
              </a:rPr>
              <a:t>Динамика показателей эффективности оздоровления детей</a:t>
            </a:r>
            <a:r>
              <a:rPr lang="ru-RU" sz="2400" b="1" dirty="0" smtClean="0"/>
              <a:t/>
            </a:r>
            <a:br>
              <a:rPr lang="ru-RU" sz="2400" b="1" dirty="0" smtClean="0"/>
            </a:br>
            <a:endParaRPr lang="ru-RU" sz="2400" b="1" i="1" dirty="0">
              <a:solidFill>
                <a:schemeClr val="bg1"/>
              </a:solidFill>
              <a:latin typeface="Times New Roman" pitchFamily="18" charset="0"/>
              <a:cs typeface="Times New Roman" pitchFamily="18" charset="0"/>
            </a:endParaRPr>
          </a:p>
        </p:txBody>
      </p:sp>
      <p:sp>
        <p:nvSpPr>
          <p:cNvPr id="11" name="Прямоугольник 10"/>
          <p:cNvSpPr/>
          <p:nvPr/>
        </p:nvSpPr>
        <p:spPr>
          <a:xfrm>
            <a:off x="243841" y="599440"/>
            <a:ext cx="9255760" cy="1200329"/>
          </a:xfrm>
          <a:prstGeom prst="rect">
            <a:avLst/>
          </a:prstGeom>
        </p:spPr>
        <p:txBody>
          <a:bodyPr wrap="square">
            <a:spAutoFit/>
          </a:bodyPr>
          <a:lstStyle/>
          <a:p>
            <a:pPr algn="just"/>
            <a:r>
              <a:rPr lang="ru-RU" b="1" i="1" dirty="0" smtClean="0">
                <a:solidFill>
                  <a:srgbClr val="0070C0"/>
                </a:solidFill>
              </a:rPr>
              <a:t>Улучшение плюс (далее - "+"), "-" ухудшение минус (далее - "-"), "0" без изменений ноль (далее - "0").</a:t>
            </a:r>
          </a:p>
          <a:p>
            <a:pPr algn="just"/>
            <a:r>
              <a:rPr lang="ru-RU" b="1" i="1" dirty="0" smtClean="0">
                <a:solidFill>
                  <a:srgbClr val="0070C0"/>
                </a:solidFill>
              </a:rPr>
              <a:t>Итого: удельный вес детей с выраженным эффектом, со слабым оздоровительным эффектом, отсутствием оздоровительного эффекта.</a:t>
            </a:r>
            <a:endParaRPr lang="ru-RU" b="1" i="1" dirty="0">
              <a:solidFill>
                <a:srgbClr val="0070C0"/>
              </a:solidFill>
            </a:endParaRPr>
          </a:p>
        </p:txBody>
      </p:sp>
      <p:graphicFrame>
        <p:nvGraphicFramePr>
          <p:cNvPr id="12" name="Таблица 11"/>
          <p:cNvGraphicFramePr>
            <a:graphicFrameLocks noGrp="1"/>
          </p:cNvGraphicFramePr>
          <p:nvPr/>
        </p:nvGraphicFramePr>
        <p:xfrm>
          <a:off x="132081" y="1920239"/>
          <a:ext cx="9641839" cy="4683761"/>
        </p:xfrm>
        <a:graphic>
          <a:graphicData uri="http://schemas.openxmlformats.org/drawingml/2006/table">
            <a:tbl>
              <a:tblPr/>
              <a:tblGrid>
                <a:gridCol w="1461850"/>
                <a:gridCol w="970930"/>
                <a:gridCol w="861836"/>
                <a:gridCol w="1189115"/>
                <a:gridCol w="1123660"/>
                <a:gridCol w="1234762"/>
                <a:gridCol w="1045611"/>
                <a:gridCol w="842579"/>
                <a:gridCol w="911496"/>
              </a:tblGrid>
              <a:tr h="3236974">
                <a:tc>
                  <a:txBody>
                    <a:bodyPr/>
                    <a:lstStyle/>
                    <a:p>
                      <a:pPr algn="ctr"/>
                      <a:r>
                        <a:rPr lang="ru-RU" dirty="0"/>
                        <a:t>Фамилия, имя ребенка</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Физическое развитие</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Мышечная сила</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Выносливость</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Жизненная емкость легких</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Задержка дыхания</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err="1"/>
                        <a:t>Ортостатистическая</a:t>
                      </a:r>
                      <a:r>
                        <a:rPr lang="ru-RU" dirty="0"/>
                        <a:t> проба</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Физическая подготовленность</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Всего + - 0</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540434">
                <a:tc>
                  <a:txBody>
                    <a:bodyPr/>
                    <a:lstStyle/>
                    <a:p>
                      <a:pPr algn="ctr"/>
                      <a:r>
                        <a:rPr lang="ru-RU"/>
                        <a:t>1</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6+1-</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r h="906353">
                <a:tc>
                  <a:txBody>
                    <a:bodyPr/>
                    <a:lstStyle/>
                    <a:p>
                      <a:pPr algn="ctr"/>
                      <a:r>
                        <a:rPr lang="ru-RU"/>
                        <a:t>2</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c>
                  <a:txBody>
                    <a:bodyPr/>
                    <a:lstStyle/>
                    <a:p>
                      <a:pPr algn="ctr"/>
                      <a:r>
                        <a:rPr lang="ru-RU" dirty="0"/>
                        <a:t>5 +2 -</a:t>
                      </a:r>
                    </a:p>
                  </a:txBody>
                  <a:tcPr anchor="ctr">
                    <a:lnL>
                      <a:noFill/>
                    </a:lnL>
                    <a:lnR>
                      <a:noFill/>
                    </a:lnR>
                    <a:lnT>
                      <a:noFill/>
                    </a:lnT>
                    <a:lnB>
                      <a:noFill/>
                    </a:lnB>
                    <a:gradFill>
                      <a:gsLst>
                        <a:gs pos="0">
                          <a:srgbClr val="5E9EFF"/>
                        </a:gs>
                        <a:gs pos="39999">
                          <a:srgbClr val="85C2FF"/>
                        </a:gs>
                        <a:gs pos="70000">
                          <a:srgbClr val="C4D6EB"/>
                        </a:gs>
                        <a:gs pos="100000">
                          <a:srgbClr val="FFEBFA"/>
                        </a:gs>
                      </a:gsLst>
                      <a:lin ang="5400000" scaled="0"/>
                    </a:gradFill>
                  </a:tcPr>
                </a:tc>
              </a:tr>
            </a:tbl>
          </a:graphicData>
        </a:graphic>
      </p:graphicFrame>
    </p:spTree>
    <p:extLst>
      <p:ext uri="{BB962C8B-B14F-4D97-AF65-F5344CB8AC3E}">
        <p14:creationId xmlns:p14="http://schemas.microsoft.com/office/powerpoint/2010/main" val="23628077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772160"/>
            <a:ext cx="9906000" cy="6085840"/>
          </a:xfrm>
          <a:gradFill>
            <a:gsLst>
              <a:gs pos="0">
                <a:srgbClr val="5E9EFF"/>
              </a:gs>
              <a:gs pos="39999">
                <a:srgbClr val="85C2FF"/>
              </a:gs>
              <a:gs pos="70000">
                <a:srgbClr val="C4D6EB"/>
              </a:gs>
              <a:gs pos="100000">
                <a:srgbClr val="FFEBFA"/>
              </a:gs>
            </a:gsLst>
            <a:lin ang="5400000" scaled="0"/>
          </a:gradFill>
        </p:spPr>
        <p:txBody>
          <a:bodyPr>
            <a:noAutofit/>
          </a:bodyPr>
          <a:lstStyle/>
          <a:p>
            <a:pPr algn="just"/>
            <a:r>
              <a:rPr lang="ru-RU" sz="1750" b="1" dirty="0" smtClean="0">
                <a:solidFill>
                  <a:srgbClr val="0070C0"/>
                </a:solidFill>
                <a:latin typeface="Times New Roman" pitchFamily="18" charset="0"/>
                <a:cs typeface="Times New Roman" pitchFamily="18" charset="0"/>
              </a:rPr>
              <a:t>Потолки, стены, поверхность пола всех помещений гладкие, устойчивые к воздействию моющих и дезинфицирующих средств, без щелей, трещин, деформаций и признаков поражений грибком. В помещениях с влажным режимом работы (помещения медицинского назначения, пищеблок, санитарные узлы, душевые, </a:t>
            </a:r>
            <a:r>
              <a:rPr lang="ru-RU" sz="1750" b="1" dirty="0" err="1" smtClean="0">
                <a:solidFill>
                  <a:srgbClr val="0070C0"/>
                </a:solidFill>
                <a:latin typeface="Times New Roman" pitchFamily="18" charset="0"/>
                <a:cs typeface="Times New Roman" pitchFamily="18" charset="0"/>
              </a:rPr>
              <a:t>постирочные</a:t>
            </a:r>
            <a:r>
              <a:rPr lang="ru-RU" sz="1750" b="1" dirty="0" smtClean="0">
                <a:solidFill>
                  <a:srgbClr val="0070C0"/>
                </a:solidFill>
                <a:latin typeface="Times New Roman" pitchFamily="18" charset="0"/>
                <a:cs typeface="Times New Roman" pitchFamily="18" charset="0"/>
              </a:rPr>
              <a:t>, прачечные и моечные) стены облицовываются влагостойкими материалами согласно требованиями государственных нормативов в области архитектуры, градостроительства и строительства.</a:t>
            </a:r>
          </a:p>
          <a:p>
            <a:pPr algn="just"/>
            <a:r>
              <a:rPr lang="ru-RU" sz="1750" b="1" dirty="0" smtClean="0">
                <a:solidFill>
                  <a:srgbClr val="0070C0"/>
                </a:solidFill>
                <a:latin typeface="Times New Roman" pitchFamily="18" charset="0"/>
                <a:cs typeface="Times New Roman" pitchFamily="18" charset="0"/>
              </a:rPr>
              <a:t>Юридические и физические лица, осуществляющие деятельность по оздоровлению детей в сезонных летних ДОО перед эксплуатацией получают санитарно-эпидемиологическое заключение по форме, утвержденной приказом Министра национальной экономики Республики Казахстан от 30 мая 2015 года № 415 "Об утверждении форм учетной и отчетной документации в сфере санитарно-эпидемиологического благополучия населения" (зарегистрирован в Реестре государственной регистрации нормативных правовых актов под № 11626). </a:t>
            </a:r>
          </a:p>
          <a:p>
            <a:pPr algn="just"/>
            <a:r>
              <a:rPr lang="ru-RU" sz="1750" b="1" dirty="0" smtClean="0">
                <a:solidFill>
                  <a:srgbClr val="0070C0"/>
                </a:solidFill>
                <a:latin typeface="Times New Roman" pitchFamily="18" charset="0"/>
                <a:cs typeface="Times New Roman" pitchFamily="18" charset="0"/>
              </a:rPr>
              <a:t>На объектах в ходе проверок согласно Кодексу и статьи 144 Предпринимательского кодекса Республики Казахстан от 29 октября 2015 года проводятся лабораторные исследования в соответствии с приложением 1 к настоящим Санитарным правилам.</a:t>
            </a:r>
          </a:p>
          <a:p>
            <a:pPr algn="just"/>
            <a:r>
              <a:rPr lang="ru-RU" sz="1750" b="1" dirty="0" smtClean="0">
                <a:solidFill>
                  <a:srgbClr val="0070C0"/>
                </a:solidFill>
                <a:latin typeface="Times New Roman" pitchFamily="18" charset="0"/>
                <a:cs typeface="Times New Roman" pitchFamily="18" charset="0"/>
              </a:rPr>
              <a:t> Не допускается эксплуатация объектов в аварийных зданиях и помещениях.</a:t>
            </a:r>
          </a:p>
          <a:p>
            <a:r>
              <a:rPr lang="ru-RU" sz="1750" b="1" dirty="0" smtClean="0">
                <a:solidFill>
                  <a:srgbClr val="0070C0"/>
                </a:solidFill>
                <a:latin typeface="Times New Roman" pitchFamily="18" charset="0"/>
                <a:cs typeface="Times New Roman" pitchFamily="18" charset="0"/>
              </a:rPr>
              <a:t>Территория объектов имеет ограждение без повреждений.</a:t>
            </a:r>
          </a:p>
          <a:p>
            <a:pPr algn="just"/>
            <a:r>
              <a:rPr lang="ru-RU" sz="1750" b="1" dirty="0" smtClean="0">
                <a:solidFill>
                  <a:srgbClr val="0070C0"/>
                </a:solidFill>
                <a:latin typeface="Times New Roman" pitchFamily="18" charset="0"/>
                <a:cs typeface="Times New Roman" pitchFamily="18" charset="0"/>
              </a:rPr>
              <a:t>Въезды и входы на участок объектов, проезды, дорожки к хозяйственным постройкам, к площадкам для мусоросборников, к санитарно-дворовым установкам покрываются асфальтом, бетоном или другим твердым покрытием, доступным для очистки.</a:t>
            </a:r>
            <a:endParaRPr lang="ru-RU" sz="1750" b="1" dirty="0">
              <a:solidFill>
                <a:srgbClr val="0070C0"/>
              </a:solidFill>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3A99570A-E974-42B4-8F6C-096B5D77F75E}" type="slidenum">
              <a:rPr lang="ru-RU" smtClean="0"/>
              <a:pPr/>
              <a:t>4</a:t>
            </a:fld>
            <a:endParaRPr lang="ru-RU"/>
          </a:p>
        </p:txBody>
      </p:sp>
      <p:sp>
        <p:nvSpPr>
          <p:cNvPr id="5" name="Заголовок 4"/>
          <p:cNvSpPr>
            <a:spLocks noGrp="1"/>
          </p:cNvSpPr>
          <p:nvPr>
            <p:ph type="title"/>
          </p:nvPr>
        </p:nvSpPr>
        <p:spPr>
          <a:xfrm>
            <a:off x="0" y="0"/>
            <a:ext cx="9906000" cy="772159"/>
          </a:xfrm>
          <a:prstGeom prst="rect">
            <a:avLst/>
          </a:prstGeom>
          <a:noFill/>
        </p:spPr>
        <p:style>
          <a:lnRef idx="1">
            <a:schemeClr val="accent1"/>
          </a:lnRef>
          <a:fillRef idx="2">
            <a:schemeClr val="accent1"/>
          </a:fillRef>
          <a:effectRef idx="1">
            <a:schemeClr val="accent1"/>
          </a:effectRef>
          <a:fontRef idx="minor">
            <a:schemeClr val="dk1"/>
          </a:fontRef>
        </p:style>
        <p:txBody>
          <a:bodyPr/>
          <a:lstStyle/>
          <a:p>
            <a:pPr algn="ctr"/>
            <a:r>
              <a:rPr lang="ru-RU" sz="2000" b="1" i="1" dirty="0" smtClean="0">
                <a:solidFill>
                  <a:srgbClr val="0070C0"/>
                </a:solidFill>
                <a:latin typeface="Times New Roman" pitchFamily="18" charset="0"/>
                <a:cs typeface="Times New Roman" pitchFamily="18" charset="0"/>
              </a:rPr>
              <a:t>Санитарно-эпидемиологические </a:t>
            </a:r>
            <a:r>
              <a:rPr lang="ru-RU" sz="2000" b="1" i="1" dirty="0">
                <a:solidFill>
                  <a:srgbClr val="0070C0"/>
                </a:solidFill>
                <a:latin typeface="Times New Roman" pitchFamily="18" charset="0"/>
                <a:cs typeface="Times New Roman" pitchFamily="18" charset="0"/>
              </a:rPr>
              <a:t>требования к </a:t>
            </a:r>
            <a:r>
              <a:rPr lang="ru-RU" sz="2000" b="1" i="1" dirty="0" smtClean="0">
                <a:solidFill>
                  <a:srgbClr val="0070C0"/>
                </a:solidFill>
                <a:latin typeface="Times New Roman" pitchFamily="18" charset="0"/>
                <a:cs typeface="Times New Roman" pitchFamily="18" charset="0"/>
              </a:rPr>
              <a:t> </a:t>
            </a:r>
            <a:r>
              <a:rPr lang="ru-RU" sz="2000" b="1" i="1" dirty="0">
                <a:solidFill>
                  <a:srgbClr val="0070C0"/>
                </a:solidFill>
                <a:latin typeface="Times New Roman" pitchFamily="18" charset="0"/>
                <a:cs typeface="Times New Roman" pitchFamily="18" charset="0"/>
              </a:rPr>
              <a:t>выбору земельного участка под строительство</a:t>
            </a:r>
            <a:r>
              <a:rPr lang="ru-RU" sz="2000" b="1" i="1" dirty="0" smtClean="0">
                <a:solidFill>
                  <a:srgbClr val="0070C0"/>
                </a:solidFill>
                <a:latin typeface="Times New Roman" pitchFamily="18" charset="0"/>
                <a:cs typeface="Times New Roman" pitchFamily="18" charset="0"/>
              </a:rPr>
              <a:t>, проектированию</a:t>
            </a:r>
            <a:r>
              <a:rPr lang="ru-RU" sz="2000" b="1" i="1" dirty="0">
                <a:solidFill>
                  <a:srgbClr val="0070C0"/>
                </a:solidFill>
                <a:latin typeface="Times New Roman" pitchFamily="18" charset="0"/>
                <a:cs typeface="Times New Roman" pitchFamily="18" charset="0"/>
              </a:rPr>
              <a:t>, эксплуатации, реконструкции </a:t>
            </a:r>
            <a:r>
              <a:rPr lang="ru-RU" sz="2000" b="1" i="1" dirty="0" smtClean="0">
                <a:solidFill>
                  <a:srgbClr val="0070C0"/>
                </a:solidFill>
                <a:latin typeface="Times New Roman" pitchFamily="18" charset="0"/>
                <a:cs typeface="Times New Roman" pitchFamily="18" charset="0"/>
              </a:rPr>
              <a:t>объектов</a:t>
            </a:r>
            <a:endParaRPr lang="ru-RU" sz="2000" i="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943611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0" y="0"/>
            <a:ext cx="9906000" cy="885474"/>
          </a:xfrm>
          <a:prstGeom prst="rect">
            <a:avLst/>
          </a:prstGeom>
          <a:noFill/>
          <a:ln w="6350" cap="flat" cmpd="sng" algn="ctr">
            <a:solidFill>
              <a:srgbClr val="5B9BD5"/>
            </a:solidFill>
            <a:prstDash val="solid"/>
            <a:miter lim="800000"/>
          </a:ln>
          <a:effectLst/>
        </p:spPr>
        <p:txBody>
          <a:bodyPr/>
          <a:lstStyle/>
          <a:p>
            <a:pPr algn="ctr"/>
            <a:r>
              <a:rPr lang="ru-RU" sz="2000" b="1" i="1" dirty="0" smtClean="0">
                <a:solidFill>
                  <a:srgbClr val="0070C0"/>
                </a:solidFill>
                <a:latin typeface="Times New Roman" pitchFamily="18" charset="0"/>
                <a:cs typeface="Times New Roman" pitchFamily="18" charset="0"/>
              </a:rPr>
              <a:t>Санитарно-эпидемиологические требования к водоснабжению, водоотведению,</a:t>
            </a:r>
          </a:p>
          <a:p>
            <a:pPr algn="ctr"/>
            <a:r>
              <a:rPr lang="ru-RU" sz="2000" b="1" i="1" dirty="0" smtClean="0">
                <a:solidFill>
                  <a:srgbClr val="0070C0"/>
                </a:solidFill>
                <a:latin typeface="Times New Roman" pitchFamily="18" charset="0"/>
                <a:cs typeface="Times New Roman" pitchFamily="18" charset="0"/>
              </a:rPr>
              <a:t>теплоснабжению, освещению, вентиляции и кондиционированию объектов</a:t>
            </a:r>
            <a:endParaRPr lang="ru-RU" sz="2000" i="1" dirty="0">
              <a:solidFill>
                <a:srgbClr val="0070C0"/>
              </a:solidFill>
              <a:latin typeface="Times New Roman" pitchFamily="18" charset="0"/>
              <a:cs typeface="Times New Roman" pitchFamily="18" charset="0"/>
            </a:endParaRPr>
          </a:p>
        </p:txBody>
      </p:sp>
      <p:sp>
        <p:nvSpPr>
          <p:cNvPr id="2" name="Прямоугольник 1"/>
          <p:cNvSpPr/>
          <p:nvPr/>
        </p:nvSpPr>
        <p:spPr>
          <a:xfrm rot="10800000" flipV="1">
            <a:off x="0" y="907881"/>
            <a:ext cx="9906000" cy="5678478"/>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just">
              <a:buFont typeface="Arial" pitchFamily="34" charset="0"/>
              <a:buChar char="•"/>
            </a:pPr>
            <a:r>
              <a:rPr lang="ru-RU" sz="1500" b="1" dirty="0" smtClean="0">
                <a:solidFill>
                  <a:srgbClr val="0070C0"/>
                </a:solidFill>
                <a:latin typeface="Times New Roman" pitchFamily="18" charset="0"/>
                <a:cs typeface="Times New Roman" pitchFamily="18" charset="0"/>
              </a:rPr>
              <a:t> </a:t>
            </a:r>
            <a:r>
              <a:rPr lang="ru-RU" sz="1650" b="1" dirty="0" smtClean="0">
                <a:solidFill>
                  <a:srgbClr val="0070C0"/>
                </a:solidFill>
                <a:latin typeface="Times New Roman" pitchFamily="18" charset="0"/>
                <a:cs typeface="Times New Roman" pitchFamily="18" charset="0"/>
              </a:rPr>
              <a:t>На объектах предусматриваются централизованное хозяйственно-питьевое, горячее водоснабжение, водоотведение, теплоснабжение. </a:t>
            </a:r>
          </a:p>
          <a:p>
            <a:pPr algn="just">
              <a:buFont typeface="Arial" pitchFamily="34" charset="0"/>
              <a:buChar char="•"/>
            </a:pPr>
            <a:r>
              <a:rPr lang="ru-RU" sz="1650" b="1" dirty="0" smtClean="0">
                <a:solidFill>
                  <a:srgbClr val="0070C0"/>
                </a:solidFill>
                <a:latin typeface="Times New Roman" pitchFamily="18" charset="0"/>
                <a:cs typeface="Times New Roman" pitchFamily="18" charset="0"/>
              </a:rPr>
              <a:t> Объекты обеспечиваются безопасной и качественной питьевой водой в соответствии с установленными требованиями санитарных правил, гигиенических нормативов согласно пункту 6 статьи 144 и статьи 145 Кодекса. </a:t>
            </a:r>
          </a:p>
          <a:p>
            <a:pPr algn="just">
              <a:buFont typeface="Arial" pitchFamily="34" charset="0"/>
              <a:buChar char="•"/>
            </a:pPr>
            <a:r>
              <a:rPr lang="ru-RU" sz="1650" b="1" dirty="0" smtClean="0">
                <a:solidFill>
                  <a:srgbClr val="0070C0"/>
                </a:solidFill>
                <a:latin typeface="Times New Roman" pitchFamily="18" charset="0"/>
                <a:cs typeface="Times New Roman" pitchFamily="18" charset="0"/>
              </a:rPr>
              <a:t> На объектах организовывается питьевой режим. Питьевая вода, в том числе расфасованная в емкости (графины, чайники, бачки) или </a:t>
            </a:r>
            <a:r>
              <a:rPr lang="ru-RU" sz="1650" b="1" dirty="0" err="1" smtClean="0">
                <a:solidFill>
                  <a:srgbClr val="0070C0"/>
                </a:solidFill>
                <a:latin typeface="Times New Roman" pitchFamily="18" charset="0"/>
                <a:cs typeface="Times New Roman" pitchFamily="18" charset="0"/>
              </a:rPr>
              <a:t>бутилированная</a:t>
            </a:r>
            <a:r>
              <a:rPr lang="ru-RU" sz="1650" b="1" dirty="0" smtClean="0">
                <a:solidFill>
                  <a:srgbClr val="0070C0"/>
                </a:solidFill>
                <a:latin typeface="Times New Roman" pitchFamily="18" charset="0"/>
                <a:cs typeface="Times New Roman" pitchFamily="18" charset="0"/>
              </a:rPr>
              <a:t>, по показателям качества и безопасности соответствует требованиям санитарных правил, гигиенических нормативов согласно пункту 6 статьи 144 и статьи 145 Кодекса. </a:t>
            </a:r>
          </a:p>
          <a:p>
            <a:pPr algn="just">
              <a:buFont typeface="Arial" pitchFamily="34" charset="0"/>
              <a:buChar char="•"/>
            </a:pPr>
            <a:r>
              <a:rPr lang="ru-RU" sz="1650" b="1" dirty="0" smtClean="0">
                <a:solidFill>
                  <a:srgbClr val="0070C0"/>
                </a:solidFill>
                <a:latin typeface="Times New Roman" pitchFamily="18" charset="0"/>
                <a:cs typeface="Times New Roman" pitchFamily="18" charset="0"/>
              </a:rPr>
              <a:t> </a:t>
            </a:r>
            <a:r>
              <a:rPr lang="ru-RU" sz="1650" b="1" dirty="0" err="1" smtClean="0">
                <a:solidFill>
                  <a:srgbClr val="0070C0"/>
                </a:solidFill>
                <a:latin typeface="Times New Roman" pitchFamily="18" charset="0"/>
                <a:cs typeface="Times New Roman" pitchFamily="18" charset="0"/>
              </a:rPr>
              <a:t>Бутилированная</a:t>
            </a:r>
            <a:r>
              <a:rPr lang="ru-RU" sz="1650" b="1" dirty="0" smtClean="0">
                <a:solidFill>
                  <a:srgbClr val="0070C0"/>
                </a:solidFill>
                <a:latin typeface="Times New Roman" pitchFamily="18" charset="0"/>
                <a:cs typeface="Times New Roman" pitchFamily="18" charset="0"/>
              </a:rPr>
              <a:t> вода сопровождается документами, подтверждающими ее происхождение, качество и безопасность.</a:t>
            </a:r>
          </a:p>
          <a:p>
            <a:pPr algn="just">
              <a:buFont typeface="Arial" pitchFamily="34" charset="0"/>
              <a:buChar char="•"/>
            </a:pPr>
            <a:r>
              <a:rPr lang="ru-RU" sz="1650" b="1" dirty="0" smtClean="0">
                <a:solidFill>
                  <a:srgbClr val="0070C0"/>
                </a:solidFill>
                <a:latin typeface="Times New Roman" pitchFamily="18" charset="0"/>
                <a:cs typeface="Times New Roman" pitchFamily="18" charset="0"/>
              </a:rPr>
              <a:t> </a:t>
            </a:r>
            <a:r>
              <a:rPr lang="ru-RU" sz="1650" b="1" dirty="0" err="1" smtClean="0">
                <a:solidFill>
                  <a:srgbClr val="0070C0"/>
                </a:solidFill>
                <a:latin typeface="Times New Roman" pitchFamily="18" charset="0"/>
                <a:cs typeface="Times New Roman" pitchFamily="18" charset="0"/>
              </a:rPr>
              <a:t>Кулеры</a:t>
            </a:r>
            <a:r>
              <a:rPr lang="ru-RU" sz="1650" b="1" dirty="0" smtClean="0">
                <a:solidFill>
                  <a:srgbClr val="0070C0"/>
                </a:solidFill>
                <a:latin typeface="Times New Roman" pitchFamily="18" charset="0"/>
                <a:cs typeface="Times New Roman" pitchFamily="18" charset="0"/>
              </a:rPr>
              <a:t> (</a:t>
            </a:r>
            <a:r>
              <a:rPr lang="ru-RU" sz="1650" b="1" dirty="0" err="1" smtClean="0">
                <a:solidFill>
                  <a:srgbClr val="0070C0"/>
                </a:solidFill>
                <a:latin typeface="Times New Roman" pitchFamily="18" charset="0"/>
                <a:cs typeface="Times New Roman" pitchFamily="18" charset="0"/>
              </a:rPr>
              <a:t>диспенсеры</a:t>
            </a:r>
            <a:r>
              <a:rPr lang="ru-RU" sz="1650" b="1" dirty="0" smtClean="0">
                <a:solidFill>
                  <a:srgbClr val="0070C0"/>
                </a:solidFill>
                <a:latin typeface="Times New Roman" pitchFamily="18" charset="0"/>
                <a:cs typeface="Times New Roman" pitchFamily="18" charset="0"/>
              </a:rPr>
              <a:t>) для воды регулярно очищаются согласно инструкции производителя. Для питья используют чистую посуду (стеклянная, фаянсовая, пластмассовая, одноразовые стаканчики).</a:t>
            </a:r>
          </a:p>
          <a:p>
            <a:pPr algn="just">
              <a:buFont typeface="Arial" pitchFamily="34" charset="0"/>
              <a:buChar char="•"/>
            </a:pPr>
            <a:r>
              <a:rPr lang="ru-RU" sz="1650" b="1" dirty="0" smtClean="0">
                <a:solidFill>
                  <a:srgbClr val="0070C0"/>
                </a:solidFill>
                <a:latin typeface="Times New Roman" pitchFamily="18" charset="0"/>
                <a:cs typeface="Times New Roman" pitchFamily="18" charset="0"/>
              </a:rPr>
              <a:t> Допускается использование кипяченой питьевой воды, при условии ее хранения не более трех часов.</a:t>
            </a:r>
          </a:p>
          <a:p>
            <a:pPr algn="just">
              <a:buFont typeface="Arial" pitchFamily="34" charset="0"/>
              <a:buChar char="•"/>
            </a:pPr>
            <a:r>
              <a:rPr lang="ru-RU" sz="1650" b="1" dirty="0" smtClean="0">
                <a:solidFill>
                  <a:srgbClr val="0070C0"/>
                </a:solidFill>
                <a:latin typeface="Times New Roman" pitchFamily="18" charset="0"/>
                <a:cs typeface="Times New Roman" pitchFamily="18" charset="0"/>
              </a:rPr>
              <a:t> Обеспечивается свободный доступ детей к питьевой воде в течение всего времени их пребывания на объектах. </a:t>
            </a:r>
          </a:p>
          <a:p>
            <a:pPr algn="just">
              <a:buFont typeface="Arial" pitchFamily="34" charset="0"/>
              <a:buChar char="•"/>
            </a:pPr>
            <a:r>
              <a:rPr lang="ru-RU" sz="1650" b="1" dirty="0" smtClean="0">
                <a:solidFill>
                  <a:srgbClr val="0070C0"/>
                </a:solidFill>
                <a:latin typeface="Times New Roman" pitchFamily="18" charset="0"/>
                <a:cs typeface="Times New Roman" pitchFamily="18" charset="0"/>
              </a:rPr>
              <a:t> Конструктивные решения стационарных питьевых фонтанчиков предусматривают наличие ограничительного кольца вокруг вертикальной водяной струи с высотой не менее 10 сантиметров (далее – см).</a:t>
            </a:r>
          </a:p>
          <a:p>
            <a:pPr algn="just">
              <a:buFont typeface="Arial" pitchFamily="34" charset="0"/>
              <a:buChar char="•"/>
            </a:pPr>
            <a:r>
              <a:rPr lang="ru-RU" sz="1650" b="1" dirty="0" smtClean="0">
                <a:solidFill>
                  <a:srgbClr val="0070C0"/>
                </a:solidFill>
                <a:latin typeface="Times New Roman" pitchFamily="18" charset="0"/>
                <a:cs typeface="Times New Roman" pitchFamily="18" charset="0"/>
              </a:rPr>
              <a:t> При отсутствии централизованной системы водоснабжения допускается использование воды из местных источников питьевого назначения с устройством внутреннего водопровода и водоотведения.</a:t>
            </a:r>
          </a:p>
          <a:p>
            <a:pPr algn="just">
              <a:buFont typeface="Arial" pitchFamily="34" charset="0"/>
              <a:buChar char="•"/>
            </a:pPr>
            <a:r>
              <a:rPr lang="ru-RU" sz="1650" b="1" dirty="0" smtClean="0">
                <a:solidFill>
                  <a:srgbClr val="0070C0"/>
                </a:solidFill>
                <a:latin typeface="Times New Roman" pitchFamily="18" charset="0"/>
                <a:cs typeface="Times New Roman" pitchFamily="18" charset="0"/>
              </a:rPr>
              <a:t> Для соблюдения личной гигиены допускается дополнительная установка наливных умывальников.</a:t>
            </a:r>
            <a:endParaRPr lang="ru-RU" sz="165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23799229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0" y="914400"/>
            <a:ext cx="9906000" cy="5857273"/>
          </a:xfrm>
          <a:gradFill>
            <a:gsLst>
              <a:gs pos="0">
                <a:srgbClr val="5E9EFF"/>
              </a:gs>
              <a:gs pos="39999">
                <a:srgbClr val="85C2FF"/>
              </a:gs>
              <a:gs pos="70000">
                <a:srgbClr val="C4D6EB"/>
              </a:gs>
              <a:gs pos="100000">
                <a:srgbClr val="FFEBFA"/>
              </a:gs>
            </a:gsLst>
            <a:lin ang="5400000" scaled="0"/>
          </a:gradFill>
        </p:spPr>
        <p:txBody>
          <a:bodyPr/>
          <a:lstStyle/>
          <a:p>
            <a:pPr algn="just">
              <a:buFont typeface="Arial" pitchFamily="34" charset="0"/>
              <a:buChar char="•"/>
            </a:pPr>
            <a:r>
              <a:rPr lang="ru-RU" sz="1400" b="1" dirty="0" smtClean="0">
                <a:solidFill>
                  <a:srgbClr val="0070C0"/>
                </a:solidFill>
                <a:latin typeface="Times New Roman" pitchFamily="18" charset="0"/>
                <a:cs typeface="Times New Roman" pitchFamily="18" charset="0"/>
              </a:rPr>
              <a:t> При отсутствии централизованной системы горячего водоснабжения устанавливаются водонагреватели. Горячая и холодная вода подводится ко всем ваннам, душевым в </a:t>
            </a:r>
            <a:r>
              <a:rPr lang="ru-RU" sz="1400" b="1" dirty="0" err="1" smtClean="0">
                <a:solidFill>
                  <a:srgbClr val="0070C0"/>
                </a:solidFill>
                <a:latin typeface="Times New Roman" pitchFamily="18" charset="0"/>
                <a:cs typeface="Times New Roman" pitchFamily="18" charset="0"/>
              </a:rPr>
              <a:t>местахпроживания</a:t>
            </a:r>
            <a:r>
              <a:rPr lang="ru-RU" sz="1400" b="1" dirty="0" smtClean="0">
                <a:solidFill>
                  <a:srgbClr val="0070C0"/>
                </a:solidFill>
                <a:latin typeface="Times New Roman" pitchFamily="18" charset="0"/>
                <a:cs typeface="Times New Roman" pitchFamily="18" charset="0"/>
              </a:rPr>
              <a:t>, в помещениях медицинского назначения, а также к необходимому технологическому оборудованию на пищеблоке.</a:t>
            </a:r>
          </a:p>
          <a:p>
            <a:pPr algn="just">
              <a:buFont typeface="Arial" pitchFamily="34" charset="0"/>
              <a:buChar char="•"/>
            </a:pPr>
            <a:r>
              <a:rPr lang="ru-RU" sz="1400" b="1" dirty="0" smtClean="0">
                <a:solidFill>
                  <a:srgbClr val="0070C0"/>
                </a:solidFill>
                <a:latin typeface="Times New Roman" pitchFamily="18" charset="0"/>
                <a:cs typeface="Times New Roman" pitchFamily="18" charset="0"/>
              </a:rPr>
              <a:t> Не допускается использование горячей воды из системы водяного отопления для технологических и хозяйственно-бытовых целей.</a:t>
            </a:r>
          </a:p>
          <a:p>
            <a:pPr algn="just">
              <a:buFont typeface="Arial" pitchFamily="34" charset="0"/>
              <a:buChar char="•"/>
            </a:pPr>
            <a:r>
              <a:rPr lang="ru-RU" sz="1400" b="1" dirty="0" smtClean="0">
                <a:solidFill>
                  <a:srgbClr val="0070C0"/>
                </a:solidFill>
                <a:latin typeface="Times New Roman" pitchFamily="18" charset="0"/>
                <a:cs typeface="Times New Roman" pitchFamily="18" charset="0"/>
              </a:rPr>
              <a:t> При размещении объектов в не канализованной и (или) частично канализованной местности предусматривается устройство местной канализации. В </a:t>
            </a:r>
            <a:r>
              <a:rPr lang="ru-RU" sz="1400" b="1" dirty="0" err="1" smtClean="0">
                <a:solidFill>
                  <a:srgbClr val="0070C0"/>
                </a:solidFill>
                <a:latin typeface="Times New Roman" pitchFamily="18" charset="0"/>
                <a:cs typeface="Times New Roman" pitchFamily="18" charset="0"/>
              </a:rPr>
              <a:t>неканализованной</a:t>
            </a:r>
            <a:r>
              <a:rPr lang="ru-RU" sz="1400" b="1" dirty="0" smtClean="0">
                <a:solidFill>
                  <a:srgbClr val="0070C0"/>
                </a:solidFill>
                <a:latin typeface="Times New Roman" pitchFamily="18" charset="0"/>
                <a:cs typeface="Times New Roman" pitchFamily="18" charset="0"/>
              </a:rPr>
              <a:t> местности допускается устройство СДУ.</a:t>
            </a:r>
          </a:p>
          <a:p>
            <a:pPr algn="just">
              <a:buFont typeface="Arial" pitchFamily="34" charset="0"/>
              <a:buChar char="•"/>
            </a:pPr>
            <a:r>
              <a:rPr lang="ru-RU" sz="1400" b="1" dirty="0" smtClean="0">
                <a:solidFill>
                  <a:srgbClr val="0070C0"/>
                </a:solidFill>
                <a:latin typeface="Times New Roman" pitchFamily="18" charset="0"/>
                <a:cs typeface="Times New Roman" pitchFamily="18" charset="0"/>
              </a:rPr>
              <a:t>Прием сточных вод, в том числе из СДУ, осуществляют в общие или раздельные подземные водонепроницаемые емкости (ямы, септики), оснащенные крышками с гидравлическими затворами (сифонами), расположенные в хозяйственной зоне территории объекта, очистка которых проводится своевременно. Сброс сточных вод в открытые водоемы и на прилегающую территорию, также устройство поглощающих колодцев не допускается.</a:t>
            </a:r>
          </a:p>
          <a:p>
            <a:pPr algn="just">
              <a:buFont typeface="Arial" pitchFamily="34" charset="0"/>
              <a:buChar char="•"/>
            </a:pPr>
            <a:r>
              <a:rPr lang="ru-RU" sz="1400" b="1" dirty="0" smtClean="0">
                <a:solidFill>
                  <a:srgbClr val="0070C0"/>
                </a:solidFill>
                <a:latin typeface="Times New Roman" pitchFamily="18" charset="0"/>
                <a:cs typeface="Times New Roman" pitchFamily="18" charset="0"/>
              </a:rPr>
              <a:t> Уборку СДУ проводят ежедневно с использованием дезинфицирующих средств.</a:t>
            </a:r>
          </a:p>
          <a:p>
            <a:pPr algn="just">
              <a:buFont typeface="Arial" pitchFamily="34" charset="0"/>
              <a:buChar char="•"/>
            </a:pPr>
            <a:r>
              <a:rPr lang="ru-RU" sz="1400" b="1" dirty="0" smtClean="0">
                <a:solidFill>
                  <a:srgbClr val="0070C0"/>
                </a:solidFill>
                <a:latin typeface="Times New Roman" pitchFamily="18" charset="0"/>
                <a:cs typeface="Times New Roman" pitchFamily="18" charset="0"/>
              </a:rPr>
              <a:t> При отсутствии централизованного источника теплоснабжения предусматривается автономная котельная, работающая на жидком, твердом, газообразном топливе.</a:t>
            </a:r>
          </a:p>
          <a:p>
            <a:pPr algn="just">
              <a:buFont typeface="Arial" pitchFamily="34" charset="0"/>
              <a:buChar char="•"/>
            </a:pPr>
            <a:r>
              <a:rPr lang="ru-RU" sz="1400" b="1" dirty="0" smtClean="0">
                <a:solidFill>
                  <a:srgbClr val="0070C0"/>
                </a:solidFill>
                <a:latin typeface="Times New Roman" pitchFamily="18" charset="0"/>
                <a:cs typeface="Times New Roman" pitchFamily="18" charset="0"/>
              </a:rPr>
              <a:t> В отопительный период температура воздуха предусматривается:</a:t>
            </a:r>
          </a:p>
          <a:p>
            <a:pPr algn="just"/>
            <a:r>
              <a:rPr lang="ru-RU" sz="1400" b="1" dirty="0" smtClean="0">
                <a:solidFill>
                  <a:srgbClr val="0070C0"/>
                </a:solidFill>
                <a:latin typeface="Times New Roman" pitchFamily="18" charset="0"/>
                <a:cs typeface="Times New Roman" pitchFamily="18" charset="0"/>
              </a:rPr>
              <a:t>1) в спальных и учебных помещениях, кабинетах, библиотеке, в помещениях для культурно-массовых мероприятий и отдыха, в компьютерных классах, служебно-бытовых, стиральных +18 - +22о</a:t>
            </a:r>
            <a:r>
              <a:rPr lang="en-US" sz="1400" b="1" dirty="0" smtClean="0">
                <a:solidFill>
                  <a:srgbClr val="0070C0"/>
                </a:solidFill>
                <a:latin typeface="Times New Roman" pitchFamily="18" charset="0"/>
                <a:cs typeface="Times New Roman" pitchFamily="18" charset="0"/>
              </a:rPr>
              <a:t>C;</a:t>
            </a:r>
          </a:p>
          <a:p>
            <a:pPr algn="just"/>
            <a:r>
              <a:rPr lang="ru-RU" sz="1400" b="1" dirty="0" smtClean="0">
                <a:solidFill>
                  <a:srgbClr val="0070C0"/>
                </a:solidFill>
                <a:latin typeface="Times New Roman" pitchFamily="18" charset="0"/>
                <a:cs typeface="Times New Roman" pitchFamily="18" charset="0"/>
              </a:rPr>
              <a:t>2) в обеденных залах, буфетных, гладильных, сушильных, кладовых и бельевых +16оC;</a:t>
            </a:r>
          </a:p>
          <a:p>
            <a:pPr algn="just"/>
            <a:r>
              <a:rPr lang="ru-RU" sz="1400" b="1" dirty="0" smtClean="0">
                <a:solidFill>
                  <a:srgbClr val="0070C0"/>
                </a:solidFill>
                <a:latin typeface="Times New Roman" pitchFamily="18" charset="0"/>
                <a:cs typeface="Times New Roman" pitchFamily="18" charset="0"/>
              </a:rPr>
              <a:t>3) в физиотерапевтических кабинетах, кабинетах массажа +28оC;</a:t>
            </a:r>
          </a:p>
          <a:p>
            <a:pPr algn="just"/>
            <a:r>
              <a:rPr lang="ru-RU" sz="1400" b="1" dirty="0" smtClean="0">
                <a:solidFill>
                  <a:srgbClr val="0070C0"/>
                </a:solidFill>
                <a:latin typeface="Times New Roman" pitchFamily="18" charset="0"/>
                <a:cs typeface="Times New Roman" pitchFamily="18" charset="0"/>
              </a:rPr>
              <a:t>4) в медицинских помещениях +20 - +22оC;</a:t>
            </a:r>
          </a:p>
          <a:p>
            <a:pPr algn="just"/>
            <a:r>
              <a:rPr lang="ru-RU" sz="1400" b="1" dirty="0" smtClean="0">
                <a:solidFill>
                  <a:srgbClr val="0070C0"/>
                </a:solidFill>
                <a:latin typeface="Times New Roman" pitchFamily="18" charset="0"/>
                <a:cs typeface="Times New Roman" pitchFamily="18" charset="0"/>
              </a:rPr>
              <a:t>5) в спортзале и комнатах для проведения секционных занятий, в рекреациях, в вестибюле</a:t>
            </a:r>
          </a:p>
          <a:p>
            <a:pPr algn="just"/>
            <a:r>
              <a:rPr lang="ru-RU" sz="1400" b="1" dirty="0" smtClean="0">
                <a:solidFill>
                  <a:srgbClr val="0070C0"/>
                </a:solidFill>
                <a:latin typeface="Times New Roman" pitchFamily="18" charset="0"/>
                <a:cs typeface="Times New Roman" pitchFamily="18" charset="0"/>
              </a:rPr>
              <a:t>и гардеробе, кухне, сушильных одежды и обуви +15-+17оC;</a:t>
            </a:r>
          </a:p>
          <a:p>
            <a:pPr algn="just"/>
            <a:r>
              <a:rPr lang="ru-RU" sz="1400" b="1" dirty="0" smtClean="0">
                <a:solidFill>
                  <a:srgbClr val="0070C0"/>
                </a:solidFill>
                <a:latin typeface="Times New Roman" pitchFamily="18" charset="0"/>
                <a:cs typeface="Times New Roman" pitchFamily="18" charset="0"/>
              </a:rPr>
              <a:t>6) в раздевалке спортивного зала +19 - +23оC;</a:t>
            </a:r>
          </a:p>
          <a:p>
            <a:pPr algn="just"/>
            <a:r>
              <a:rPr lang="ru-RU" sz="1400" b="1" dirty="0" smtClean="0">
                <a:solidFill>
                  <a:srgbClr val="0070C0"/>
                </a:solidFill>
                <a:latin typeface="Times New Roman" pitchFamily="18" charset="0"/>
                <a:cs typeface="Times New Roman" pitchFamily="18" charset="0"/>
              </a:rPr>
              <a:t>7) в помещениях с ванной бассейна +29 - +30оC;</a:t>
            </a:r>
          </a:p>
          <a:p>
            <a:pPr algn="just"/>
            <a:r>
              <a:rPr lang="ru-RU" sz="1400" b="1" dirty="0" smtClean="0">
                <a:solidFill>
                  <a:srgbClr val="0070C0"/>
                </a:solidFill>
                <a:latin typeface="Times New Roman" pitchFamily="18" charset="0"/>
                <a:cs typeface="Times New Roman" pitchFamily="18" charset="0"/>
              </a:rPr>
              <a:t>8) в душевых +25о</a:t>
            </a:r>
            <a:r>
              <a:rPr lang="en-US" sz="1400" b="1" dirty="0" smtClean="0">
                <a:solidFill>
                  <a:srgbClr val="0070C0"/>
                </a:solidFill>
                <a:latin typeface="Times New Roman" pitchFamily="18" charset="0"/>
                <a:cs typeface="Times New Roman" pitchFamily="18" charset="0"/>
              </a:rPr>
              <a:t>C;</a:t>
            </a:r>
          </a:p>
          <a:p>
            <a:pPr algn="just"/>
            <a:r>
              <a:rPr lang="ru-RU" sz="1400" b="1" dirty="0" smtClean="0">
                <a:solidFill>
                  <a:srgbClr val="0070C0"/>
                </a:solidFill>
                <a:latin typeface="Times New Roman" pitchFamily="18" charset="0"/>
                <a:cs typeface="Times New Roman" pitchFamily="18" charset="0"/>
              </a:rPr>
              <a:t>Оптимальная относительная влажность воздуха в помещениях составляет 40 - 55%, в кухне</a:t>
            </a:r>
          </a:p>
          <a:p>
            <a:pPr algn="just"/>
            <a:r>
              <a:rPr lang="ru-RU" sz="1400" b="1" dirty="0" smtClean="0">
                <a:solidFill>
                  <a:srgbClr val="0070C0"/>
                </a:solidFill>
                <a:latin typeface="Times New Roman" pitchFamily="18" charset="0"/>
                <a:cs typeface="Times New Roman" pitchFamily="18" charset="0"/>
              </a:rPr>
              <a:t>и </a:t>
            </a:r>
            <a:r>
              <a:rPr lang="ru-RU" sz="1400" b="1" dirty="0" err="1" smtClean="0">
                <a:solidFill>
                  <a:srgbClr val="0070C0"/>
                </a:solidFill>
                <a:latin typeface="Times New Roman" pitchFamily="18" charset="0"/>
                <a:cs typeface="Times New Roman" pitchFamily="18" charset="0"/>
              </a:rPr>
              <a:t>постирочной</a:t>
            </a:r>
            <a:r>
              <a:rPr lang="ru-RU" sz="1400" b="1" dirty="0" smtClean="0">
                <a:solidFill>
                  <a:srgbClr val="0070C0"/>
                </a:solidFill>
                <a:latin typeface="Times New Roman" pitchFamily="18" charset="0"/>
                <a:cs typeface="Times New Roman" pitchFamily="18" charset="0"/>
              </a:rPr>
              <a:t> – до 60 - 70%.</a:t>
            </a:r>
            <a:endParaRPr lang="ru-RU" sz="1270" b="1" dirty="0">
              <a:solidFill>
                <a:srgbClr val="0070C0"/>
              </a:solidFill>
              <a:latin typeface="Times New Roman" pitchFamily="18" charset="0"/>
              <a:cs typeface="Times New Roman" pitchFamily="18" charset="0"/>
            </a:endParaRPr>
          </a:p>
        </p:txBody>
      </p:sp>
      <p:sp>
        <p:nvSpPr>
          <p:cNvPr id="4" name="Номер слайда 3"/>
          <p:cNvSpPr>
            <a:spLocks noGrp="1"/>
          </p:cNvSpPr>
          <p:nvPr>
            <p:ph type="sldNum" sz="quarter" idx="7"/>
          </p:nvPr>
        </p:nvSpPr>
        <p:spPr/>
        <p:txBody>
          <a:bodyPr/>
          <a:lstStyle/>
          <a:p>
            <a:pPr marL="12699" fontAlgn="base">
              <a:lnSpc>
                <a:spcPts val="1120"/>
              </a:lnSpc>
              <a:spcBef>
                <a:spcPct val="0"/>
              </a:spcBef>
              <a:spcAft>
                <a:spcPct val="0"/>
              </a:spcAft>
              <a:tabLst>
                <a:tab pos="2718147" algn="l"/>
              </a:tabLst>
            </a:pPr>
            <a:r>
              <a:rPr lang="ru-RU" smtClean="0"/>
              <a:t>Центр </a:t>
            </a:r>
            <a:r>
              <a:rPr lang="ru-RU" spc="-5" smtClean="0"/>
              <a:t>компетенций</a:t>
            </a:r>
            <a:r>
              <a:rPr lang="ru-RU" spc="26" smtClean="0"/>
              <a:t> </a:t>
            </a:r>
            <a:r>
              <a:rPr lang="ru-RU" spc="-5" smtClean="0"/>
              <a:t>проектного</a:t>
            </a:r>
            <a:r>
              <a:rPr lang="ru-RU" spc="10" smtClean="0"/>
              <a:t> </a:t>
            </a:r>
            <a:r>
              <a:rPr lang="ru-RU" spc="-5" smtClean="0"/>
              <a:t>управления	</a:t>
            </a:r>
            <a:fld id="{81D60167-4931-47E6-BA6A-407CBD079E47}" type="slidenum">
              <a:rPr lang="ru-RU" b="1" smtClean="0">
                <a:solidFill>
                  <a:srgbClr val="000000"/>
                </a:solidFill>
              </a:rPr>
              <a:pPr marL="12699" fontAlgn="base">
                <a:lnSpc>
                  <a:spcPts val="1120"/>
                </a:lnSpc>
                <a:spcBef>
                  <a:spcPct val="0"/>
                </a:spcBef>
                <a:spcAft>
                  <a:spcPct val="0"/>
                </a:spcAft>
                <a:tabLst>
                  <a:tab pos="2718147" algn="l"/>
                </a:tabLst>
              </a:pPr>
              <a:t>6</a:t>
            </a:fld>
            <a:endParaRPr lang="ru-RU" b="1" dirty="0">
              <a:solidFill>
                <a:srgbClr val="000000"/>
              </a:solidFill>
            </a:endParaRPr>
          </a:p>
        </p:txBody>
      </p:sp>
      <p:sp>
        <p:nvSpPr>
          <p:cNvPr id="5" name="Заголовок 4"/>
          <p:cNvSpPr>
            <a:spLocks noGrp="1"/>
          </p:cNvSpPr>
          <p:nvPr>
            <p:ph type="title"/>
          </p:nvPr>
        </p:nvSpPr>
        <p:spPr>
          <a:xfrm>
            <a:off x="0" y="0"/>
            <a:ext cx="9906000" cy="923330"/>
          </a:xfrm>
          <a:prstGeom prst="rect">
            <a:avLst/>
          </a:prstGeom>
          <a:noFill/>
          <a:ln w="6350" cap="flat" cmpd="sng" algn="ctr">
            <a:solidFill>
              <a:srgbClr val="5B9BD5"/>
            </a:solidFill>
            <a:prstDash val="solid"/>
            <a:miter lim="800000"/>
          </a:ln>
          <a:effectLst/>
        </p:spPr>
        <p:txBody>
          <a:bodyPr/>
          <a:lstStyle/>
          <a:p>
            <a:pPr algn="ctr"/>
            <a:r>
              <a:rPr lang="ru-RU" b="1" i="1" dirty="0">
                <a:solidFill>
                  <a:srgbClr val="0070C0"/>
                </a:solidFill>
                <a:latin typeface="Times New Roman" pitchFamily="18" charset="0"/>
                <a:cs typeface="Times New Roman" pitchFamily="18" charset="0"/>
              </a:rPr>
              <a:t>Санитарно-эпидемиологические требования</a:t>
            </a:r>
            <a:endParaRPr lang="ru-RU" i="1" dirty="0">
              <a:solidFill>
                <a:srgbClr val="0070C0"/>
              </a:solidFill>
              <a:latin typeface="Times New Roman" pitchFamily="18" charset="0"/>
              <a:cs typeface="Times New Roman" pitchFamily="18" charset="0"/>
            </a:endParaRPr>
          </a:p>
          <a:p>
            <a:pPr algn="ctr"/>
            <a:r>
              <a:rPr lang="ru-RU" b="1" i="1" dirty="0">
                <a:solidFill>
                  <a:srgbClr val="0070C0"/>
                </a:solidFill>
                <a:latin typeface="Times New Roman" pitchFamily="18" charset="0"/>
                <a:cs typeface="Times New Roman" pitchFamily="18" charset="0"/>
              </a:rPr>
              <a:t> к водоснабжению, водоотведению, теплоснабжению, освещению,</a:t>
            </a:r>
            <a:endParaRPr lang="ru-RU" i="1" dirty="0">
              <a:solidFill>
                <a:srgbClr val="0070C0"/>
              </a:solidFill>
              <a:latin typeface="Times New Roman" pitchFamily="18" charset="0"/>
              <a:cs typeface="Times New Roman" pitchFamily="18" charset="0"/>
            </a:endParaRPr>
          </a:p>
          <a:p>
            <a:pPr algn="ctr"/>
            <a:r>
              <a:rPr lang="ru-RU" b="1" i="1" dirty="0">
                <a:solidFill>
                  <a:srgbClr val="0070C0"/>
                </a:solidFill>
                <a:latin typeface="Times New Roman" pitchFamily="18" charset="0"/>
                <a:cs typeface="Times New Roman" pitchFamily="18" charset="0"/>
              </a:rPr>
              <a:t> вентиляции, кондиционированию объектов</a:t>
            </a:r>
            <a:endParaRPr lang="ru-RU" i="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56049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0" y="944880"/>
            <a:ext cx="9906000" cy="5913119"/>
          </a:xfrm>
          <a:gradFill>
            <a:gsLst>
              <a:gs pos="0">
                <a:srgbClr val="5E9EFF"/>
              </a:gs>
              <a:gs pos="39999">
                <a:srgbClr val="85C2FF"/>
              </a:gs>
              <a:gs pos="70000">
                <a:srgbClr val="C4D6EB"/>
              </a:gs>
              <a:gs pos="100000">
                <a:srgbClr val="FFEBFA"/>
              </a:gs>
            </a:gsLst>
            <a:lin ang="5400000" scaled="0"/>
          </a:gradFill>
        </p:spPr>
        <p:txBody>
          <a:bodyPr/>
          <a:lstStyle/>
          <a:p>
            <a:pPr algn="just">
              <a:buFont typeface="Arial" pitchFamily="34" charset="0"/>
              <a:buChar char="•"/>
            </a:pPr>
            <a:r>
              <a:rPr lang="ru-RU" sz="1600" b="1" dirty="0" smtClean="0">
                <a:solidFill>
                  <a:srgbClr val="0070C0"/>
                </a:solidFill>
                <a:latin typeface="Times New Roman" pitchFamily="18" charset="0"/>
                <a:cs typeface="Times New Roman" pitchFamily="18" charset="0"/>
              </a:rPr>
              <a:t>При размещении спальных помещений ДОО в </a:t>
            </a:r>
            <a:r>
              <a:rPr lang="ru-RU" sz="1600" b="1" dirty="0" err="1" smtClean="0">
                <a:solidFill>
                  <a:srgbClr val="0070C0"/>
                </a:solidFill>
                <a:latin typeface="Times New Roman" pitchFamily="18" charset="0"/>
                <a:cs typeface="Times New Roman" pitchFamily="18" charset="0"/>
              </a:rPr>
              <a:t>неотапливаемых</a:t>
            </a:r>
            <a:r>
              <a:rPr lang="ru-RU" sz="1600" b="1" dirty="0" smtClean="0">
                <a:solidFill>
                  <a:srgbClr val="0070C0"/>
                </a:solidFill>
                <a:latin typeface="Times New Roman" pitchFamily="18" charset="0"/>
                <a:cs typeface="Times New Roman" pitchFamily="18" charset="0"/>
              </a:rPr>
              <a:t> зданиях заезд детей допускается при среднесуточной температуре наружного воздуха не менее +16оС в течение пяти календарных дней.</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Естественное и искусственное освещение помещений определяется в соответствии с государственными нормативами в области архитектуры, градостроительства и строительства и в соответствии с установленными требованиями санитарных правил, гигиенических нормативов согласно пункту 6 статьи 144 и статьи 145 Кодекса.</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Для искусственного освещения используют лампы светодиодные, люминесцентные, энергосберегающие и лампы накаливания. Общее искусственное освещение предусматривают во всех помещениях. В одном помещении применяют лампы одного типа. Светильники обеспечиваются плафонами.</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Уровни искусственного освещения помещений соответствуют приложению 2 к настоящим Санитарным правилам.</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Лампы, вышедшие из строя, заменяются. Неисправные, ртутьсодержащие лампы и медицинские приборы хранятся в помещении, недоступном для детей. Отработанные ртутьсодержащие лампы и приборы направляются на утилизацию.</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Территория объекта имеет наружное искусственное освещение, в том числе в СДУ.</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При эксплуатации систем вентиляции и кондиционирования воздуха соблюдаются требования санитарных правил, гигиенических нормативов согласно пункту 6 статьи 144 и статьи 145 Кодекса.</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На пищеблоке предусматривается вентиляция на механическом побуждении. Над оборудованием, являющимся источником выделения тепла и влаги, устанавливаются вытяжные системы. Душевые и санитарные узлы и грязелечебные помещения оборудуются самостоятельной вытяжной вентиляцией.</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Во всех помещениях предусматривается естественная вентиляция посредством открывающихся окон, фрамуг.</a:t>
            </a:r>
            <a:endParaRPr lang="ru-RU" sz="2800" b="1" dirty="0">
              <a:solidFill>
                <a:srgbClr val="0070C0"/>
              </a:solidFill>
              <a:latin typeface="Times New Roman" pitchFamily="18" charset="0"/>
              <a:cs typeface="Times New Roman" pitchFamily="18" charset="0"/>
            </a:endParaRPr>
          </a:p>
        </p:txBody>
      </p:sp>
      <p:sp>
        <p:nvSpPr>
          <p:cNvPr id="4" name="Номер слайда 3"/>
          <p:cNvSpPr>
            <a:spLocks noGrp="1"/>
          </p:cNvSpPr>
          <p:nvPr>
            <p:ph type="sldNum" sz="quarter" idx="7"/>
          </p:nvPr>
        </p:nvSpPr>
        <p:spPr/>
        <p:txBody>
          <a:bodyPr/>
          <a:lstStyle/>
          <a:p>
            <a:pPr marL="12699" fontAlgn="base">
              <a:lnSpc>
                <a:spcPts val="1120"/>
              </a:lnSpc>
              <a:spcBef>
                <a:spcPct val="0"/>
              </a:spcBef>
              <a:spcAft>
                <a:spcPct val="0"/>
              </a:spcAft>
              <a:tabLst>
                <a:tab pos="2718147" algn="l"/>
              </a:tabLst>
            </a:pPr>
            <a:r>
              <a:rPr lang="ru-RU" smtClean="0"/>
              <a:t>Центр </a:t>
            </a:r>
            <a:r>
              <a:rPr lang="ru-RU" spc="-5" smtClean="0"/>
              <a:t>компетенций</a:t>
            </a:r>
            <a:r>
              <a:rPr lang="ru-RU" spc="26" smtClean="0"/>
              <a:t> </a:t>
            </a:r>
            <a:r>
              <a:rPr lang="ru-RU" spc="-5" smtClean="0"/>
              <a:t>проектного</a:t>
            </a:r>
            <a:r>
              <a:rPr lang="ru-RU" spc="10" smtClean="0"/>
              <a:t> </a:t>
            </a:r>
            <a:r>
              <a:rPr lang="ru-RU" spc="-5" smtClean="0"/>
              <a:t>управления	</a:t>
            </a:r>
            <a:fld id="{81D60167-4931-47E6-BA6A-407CBD079E47}" type="slidenum">
              <a:rPr lang="ru-RU" b="1" smtClean="0">
                <a:solidFill>
                  <a:srgbClr val="000000"/>
                </a:solidFill>
              </a:rPr>
              <a:pPr marL="12699" fontAlgn="base">
                <a:lnSpc>
                  <a:spcPts val="1120"/>
                </a:lnSpc>
                <a:spcBef>
                  <a:spcPct val="0"/>
                </a:spcBef>
                <a:spcAft>
                  <a:spcPct val="0"/>
                </a:spcAft>
                <a:tabLst>
                  <a:tab pos="2718147" algn="l"/>
                </a:tabLst>
              </a:pPr>
              <a:t>7</a:t>
            </a:fld>
            <a:endParaRPr lang="ru-RU" b="1" dirty="0">
              <a:solidFill>
                <a:srgbClr val="000000"/>
              </a:solidFill>
            </a:endParaRPr>
          </a:p>
        </p:txBody>
      </p:sp>
      <p:sp>
        <p:nvSpPr>
          <p:cNvPr id="5" name="Заголовок 4"/>
          <p:cNvSpPr>
            <a:spLocks noGrp="1"/>
          </p:cNvSpPr>
          <p:nvPr>
            <p:ph type="title"/>
          </p:nvPr>
        </p:nvSpPr>
        <p:spPr>
          <a:xfrm>
            <a:off x="0" y="0"/>
            <a:ext cx="9987280" cy="934720"/>
          </a:xfrm>
          <a:prstGeom prst="rect">
            <a:avLst/>
          </a:prstGeom>
          <a:noFill/>
          <a:ln w="6350" cap="flat" cmpd="sng" algn="ctr">
            <a:solidFill>
              <a:srgbClr val="5B9BD5"/>
            </a:solidFill>
            <a:prstDash val="solid"/>
            <a:miter lim="800000"/>
          </a:ln>
          <a:effectLst/>
        </p:spPr>
        <p:txBody>
          <a:bodyPr/>
          <a:lstStyle/>
          <a:p>
            <a:pPr algn="ctr"/>
            <a:r>
              <a:rPr lang="ru-RU" b="1" i="1" dirty="0">
                <a:solidFill>
                  <a:srgbClr val="0070C0"/>
                </a:solidFill>
                <a:latin typeface="Times New Roman" pitchFamily="18" charset="0"/>
                <a:cs typeface="Times New Roman" pitchFamily="18" charset="0"/>
              </a:rPr>
              <a:t>Санитарно-эпидемиологические требования</a:t>
            </a:r>
            <a:endParaRPr lang="ru-RU" i="1" dirty="0">
              <a:solidFill>
                <a:srgbClr val="0070C0"/>
              </a:solidFill>
              <a:latin typeface="Times New Roman" pitchFamily="18" charset="0"/>
              <a:cs typeface="Times New Roman" pitchFamily="18" charset="0"/>
            </a:endParaRPr>
          </a:p>
          <a:p>
            <a:pPr algn="ctr"/>
            <a:r>
              <a:rPr lang="ru-RU" b="1" i="1" dirty="0">
                <a:solidFill>
                  <a:srgbClr val="0070C0"/>
                </a:solidFill>
                <a:latin typeface="Times New Roman" pitchFamily="18" charset="0"/>
                <a:cs typeface="Times New Roman" pitchFamily="18" charset="0"/>
              </a:rPr>
              <a:t> к водоснабжению, водоотведению, теплоснабжению, освещению,</a:t>
            </a:r>
            <a:endParaRPr lang="ru-RU" i="1" dirty="0">
              <a:solidFill>
                <a:srgbClr val="0070C0"/>
              </a:solidFill>
              <a:latin typeface="Times New Roman" pitchFamily="18" charset="0"/>
              <a:cs typeface="Times New Roman" pitchFamily="18" charset="0"/>
            </a:endParaRPr>
          </a:p>
          <a:p>
            <a:pPr algn="ctr"/>
            <a:r>
              <a:rPr lang="ru-RU" b="1" i="1" dirty="0">
                <a:solidFill>
                  <a:srgbClr val="0070C0"/>
                </a:solidFill>
                <a:latin typeface="Times New Roman" pitchFamily="18" charset="0"/>
                <a:cs typeface="Times New Roman" pitchFamily="18" charset="0"/>
              </a:rPr>
              <a:t> вентиляции, кондиционированию объектов</a:t>
            </a:r>
            <a:endParaRPr lang="ru-RU" i="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32076389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906000" cy="751840"/>
          </a:xfrm>
          <a:prstGeom prst="rect">
            <a:avLst/>
          </a:prstGeom>
          <a:noFill/>
        </p:spPr>
        <p:style>
          <a:lnRef idx="1">
            <a:schemeClr val="accent1"/>
          </a:lnRef>
          <a:fillRef idx="2">
            <a:schemeClr val="accent1"/>
          </a:fillRef>
          <a:effectRef idx="1">
            <a:schemeClr val="accent1"/>
          </a:effectRef>
          <a:fontRef idx="minor">
            <a:schemeClr val="dk1"/>
          </a:fontRef>
        </p:style>
        <p:txBody>
          <a:bodyPr/>
          <a:lstStyle/>
          <a:p>
            <a:pPr algn="ctr"/>
            <a:r>
              <a:rPr lang="ru-RU" sz="2000" b="1" i="1" dirty="0">
                <a:solidFill>
                  <a:srgbClr val="0070C0"/>
                </a:solidFill>
                <a:latin typeface="Times New Roman" pitchFamily="18" charset="0"/>
                <a:cs typeface="Times New Roman" pitchFamily="18" charset="0"/>
              </a:rPr>
              <a:t>Санитарно-эпидемиологические требования к ремонту и содержанию помещений объектов</a:t>
            </a:r>
            <a:endParaRPr lang="ru-RU" sz="2000" i="1" dirty="0">
              <a:solidFill>
                <a:srgbClr val="0070C0"/>
              </a:solidFill>
              <a:latin typeface="Times New Roman" pitchFamily="18" charset="0"/>
              <a:cs typeface="Times New Roman" pitchFamily="18" charset="0"/>
            </a:endParaRPr>
          </a:p>
        </p:txBody>
      </p:sp>
      <p:sp>
        <p:nvSpPr>
          <p:cNvPr id="11" name="Номер слайда 2"/>
          <p:cNvSpPr txBox="1">
            <a:spLocks/>
          </p:cNvSpPr>
          <p:nvPr/>
        </p:nvSpPr>
        <p:spPr>
          <a:xfrm>
            <a:off x="7099300" y="6356364"/>
            <a:ext cx="2311400" cy="365125"/>
          </a:xfrm>
          <a:prstGeom prst="rect">
            <a:avLst/>
          </a:prstGeom>
        </p:spPr>
        <p:txBody>
          <a:bodyPr vert="horz" lIns="91440" tIns="45720" rIns="91440" bIns="45720" rtlCol="0" anchor="ctr"/>
          <a:lstStyle>
            <a:defPPr>
              <a:defRPr lang="ru-RU"/>
            </a:defPPr>
            <a:lvl1pPr marL="0" algn="r" defTabSz="914400" rtl="0" eaLnBrk="1" latinLnBrk="0" hangingPunct="1">
              <a:defRPr sz="9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ru-RU" altLang="ru-RU" dirty="0">
                <a:solidFill>
                  <a:prstClr val="black">
                    <a:tint val="75000"/>
                  </a:prstClr>
                </a:solidFill>
                <a:latin typeface="Calibri"/>
              </a:rPr>
              <a:t>5</a:t>
            </a:r>
            <a:endParaRPr kumimoji="0" lang="ru-RU" altLang="ru-RU" sz="975"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 name="Прямоугольник 1"/>
          <p:cNvSpPr/>
          <p:nvPr/>
        </p:nvSpPr>
        <p:spPr>
          <a:xfrm>
            <a:off x="0" y="751841"/>
            <a:ext cx="9906000" cy="6106159"/>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Перед открытием летнего оздоровительного сезона в ДОО организуются и проводятся ремонтно-восстановительные и профилактические мероприятия:</a:t>
            </a:r>
          </a:p>
          <a:p>
            <a:pPr algn="just"/>
            <a:r>
              <a:rPr lang="ru-RU" sz="1600" b="1" dirty="0" smtClean="0">
                <a:solidFill>
                  <a:srgbClr val="0070C0"/>
                </a:solidFill>
                <a:latin typeface="Times New Roman" pitchFamily="18" charset="0"/>
                <a:cs typeface="Times New Roman" pitchFamily="18" charset="0"/>
              </a:rPr>
              <a:t>- ремонтные работы домиков;</a:t>
            </a:r>
          </a:p>
          <a:p>
            <a:pPr algn="just"/>
            <a:r>
              <a:rPr lang="ru-RU" sz="1600" b="1" dirty="0" smtClean="0">
                <a:solidFill>
                  <a:srgbClr val="0070C0"/>
                </a:solidFill>
                <a:latin typeface="Times New Roman" pitchFamily="18" charset="0"/>
                <a:cs typeface="Times New Roman" pitchFamily="18" charset="0"/>
              </a:rPr>
              <a:t>- проверка эффективности функционирования инженерных сетей, системы вентиляции,</a:t>
            </a:r>
          </a:p>
          <a:p>
            <a:pPr algn="just"/>
            <a:r>
              <a:rPr lang="ru-RU" sz="1600" b="1" dirty="0" smtClean="0">
                <a:solidFill>
                  <a:srgbClr val="0070C0"/>
                </a:solidFill>
                <a:latin typeface="Times New Roman" pitchFamily="18" charset="0"/>
                <a:cs typeface="Times New Roman" pitchFamily="18" charset="0"/>
              </a:rPr>
              <a:t>кондиционирования;</a:t>
            </a:r>
          </a:p>
          <a:p>
            <a:pPr algn="just"/>
            <a:r>
              <a:rPr lang="ru-RU" sz="1600" b="1" dirty="0" smtClean="0">
                <a:solidFill>
                  <a:srgbClr val="0070C0"/>
                </a:solidFill>
                <a:latin typeface="Times New Roman" pitchFamily="18" charset="0"/>
                <a:cs typeface="Times New Roman" pitchFamily="18" charset="0"/>
              </a:rPr>
              <a:t>- профилактическая промывка и дезинфекция сооружений и сетей водоснабжения с</a:t>
            </a:r>
          </a:p>
          <a:p>
            <a:pPr algn="just"/>
            <a:r>
              <a:rPr lang="ru-RU" sz="1600" b="1" dirty="0" smtClean="0">
                <a:solidFill>
                  <a:srgbClr val="0070C0"/>
                </a:solidFill>
                <a:latin typeface="Times New Roman" pitchFamily="18" charset="0"/>
                <a:cs typeface="Times New Roman" pitchFamily="18" charset="0"/>
              </a:rPr>
              <a:t>исследованием питьевой воды;</a:t>
            </a:r>
          </a:p>
          <a:p>
            <a:pPr algn="just"/>
            <a:r>
              <a:rPr lang="ru-RU" sz="1600" b="1" dirty="0" smtClean="0">
                <a:solidFill>
                  <a:srgbClr val="0070C0"/>
                </a:solidFill>
                <a:latin typeface="Times New Roman" pitchFamily="18" charset="0"/>
                <a:cs typeface="Times New Roman" pitchFamily="18" charset="0"/>
              </a:rPr>
              <a:t>- очистка и благоустройство территории;</a:t>
            </a:r>
          </a:p>
          <a:p>
            <a:pPr algn="just"/>
            <a:r>
              <a:rPr lang="ru-RU" sz="1600" b="1" dirty="0" smtClean="0">
                <a:solidFill>
                  <a:srgbClr val="0070C0"/>
                </a:solidFill>
                <a:latin typeface="Times New Roman" pitchFamily="18" charset="0"/>
                <a:cs typeface="Times New Roman" pitchFamily="18" charset="0"/>
              </a:rPr>
              <a:t>- проведение профилактических дезинфекционных, дезинсекционных, </a:t>
            </a:r>
            <a:r>
              <a:rPr lang="ru-RU" sz="1600" b="1" dirty="0" err="1" smtClean="0">
                <a:solidFill>
                  <a:srgbClr val="0070C0"/>
                </a:solidFill>
                <a:latin typeface="Times New Roman" pitchFamily="18" charset="0"/>
                <a:cs typeface="Times New Roman" pitchFamily="18" charset="0"/>
              </a:rPr>
              <a:t>дератизационных</a:t>
            </a:r>
            <a:endParaRPr lang="ru-RU" sz="1600" b="1" dirty="0" smtClean="0">
              <a:solidFill>
                <a:srgbClr val="0070C0"/>
              </a:solidFill>
              <a:latin typeface="Times New Roman" pitchFamily="18" charset="0"/>
              <a:cs typeface="Times New Roman" pitchFamily="18" charset="0"/>
            </a:endParaRPr>
          </a:p>
          <a:p>
            <a:pPr algn="just"/>
            <a:r>
              <a:rPr lang="ru-RU" sz="1600" b="1" dirty="0" smtClean="0">
                <a:solidFill>
                  <a:srgbClr val="0070C0"/>
                </a:solidFill>
                <a:latin typeface="Times New Roman" pitchFamily="18" charset="0"/>
                <a:cs typeface="Times New Roman" pitchFamily="18" charset="0"/>
              </a:rPr>
              <a:t>мероприятий.</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Ежегодно на объектах проводится текущий ремонт.</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При функционировании объектов не допускается проведение капитального и текущего  ремонта, за исключением работ по устранению аварийных ситуаций. </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На окна, форточки, фрамуги, открываемые для проветривания, устанавливаются москитные сетки.</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Территория объектов и прилегающая к ней территория за ограждением содержатся в чистоте. </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Перед началом оздоровительной кампании и по окончании каждой смены технический персонал проводит генеральную уборку. </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Все помещения и оборудование объектов содержатся в чистоте. Текущая уборка помещений проводится ежедневно влажным способом с применением моющих и дезинфицирующих средств, с последующим проветриванием. </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 Применяемые дезинфицирующие растворы, разрешенные к применению готовят, согласно инструкции в маркированных емкостях с указанием даты приготовления раствора.</a:t>
            </a:r>
          </a:p>
          <a:p>
            <a:pPr algn="just">
              <a:buFont typeface="Arial" pitchFamily="34" charset="0"/>
              <a:buChar char="•"/>
            </a:pPr>
            <a:r>
              <a:rPr lang="ru-RU" sz="1600" b="1" dirty="0" smtClean="0">
                <a:solidFill>
                  <a:srgbClr val="0070C0"/>
                </a:solidFill>
                <a:latin typeface="Times New Roman" pitchFamily="18" charset="0"/>
                <a:cs typeface="Times New Roman" pitchFamily="18" charset="0"/>
              </a:rPr>
              <a:t>Дезинфицирующие и моющие средства и их рабочие растворы хранятся в недоступных для детей местах.</a:t>
            </a:r>
            <a:endParaRPr lang="ru-RU" sz="16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37010202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9906000" cy="701040"/>
          </a:xfrm>
          <a:prstGeom prst="rect">
            <a:avLst/>
          </a:prstGeom>
          <a:noFill/>
        </p:spPr>
        <p:style>
          <a:lnRef idx="1">
            <a:schemeClr val="accent1"/>
          </a:lnRef>
          <a:fillRef idx="2">
            <a:schemeClr val="accent1"/>
          </a:fillRef>
          <a:effectRef idx="1">
            <a:schemeClr val="accent1"/>
          </a:effectRef>
          <a:fontRef idx="minor">
            <a:schemeClr val="dk1"/>
          </a:fontRef>
        </p:style>
        <p:txBody>
          <a:bodyPr/>
          <a:lstStyle/>
          <a:p>
            <a:pPr algn="ctr"/>
            <a:r>
              <a:rPr lang="ru-RU" sz="2000" b="1" i="1" dirty="0">
                <a:solidFill>
                  <a:srgbClr val="0070C0"/>
                </a:solidFill>
                <a:latin typeface="Times New Roman" pitchFamily="18" charset="0"/>
                <a:cs typeface="Times New Roman" pitchFamily="18" charset="0"/>
              </a:rPr>
              <a:t>Санитарно-эпидемиологические требования к ремонту и содержанию помещений объектов</a:t>
            </a:r>
            <a:endParaRPr lang="ru-RU" sz="2000" i="1" dirty="0">
              <a:solidFill>
                <a:srgbClr val="0070C0"/>
              </a:solidFill>
              <a:latin typeface="Times New Roman" pitchFamily="18" charset="0"/>
              <a:cs typeface="Times New Roman" pitchFamily="18" charset="0"/>
            </a:endParaRPr>
          </a:p>
        </p:txBody>
      </p:sp>
      <p:sp>
        <p:nvSpPr>
          <p:cNvPr id="4" name="Прямоугольник 3"/>
          <p:cNvSpPr/>
          <p:nvPr/>
        </p:nvSpPr>
        <p:spPr>
          <a:xfrm>
            <a:off x="0" y="690880"/>
            <a:ext cx="9906000" cy="6167120"/>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marL="285750" indent="-285750" algn="just">
              <a:buFont typeface="Arial" pitchFamily="34" charset="0"/>
              <a:buChar char="•"/>
            </a:pPr>
            <a:r>
              <a:rPr lang="ru-RU" sz="1650" b="1" dirty="0" smtClean="0">
                <a:solidFill>
                  <a:srgbClr val="0070C0"/>
                </a:solidFill>
                <a:latin typeface="Times New Roman" pitchFamily="18" charset="0"/>
                <a:cs typeface="Times New Roman" pitchFamily="18" charset="0"/>
              </a:rPr>
              <a:t>Все </a:t>
            </a:r>
            <a:r>
              <a:rPr lang="ru-RU" sz="1650" b="1" dirty="0">
                <a:solidFill>
                  <a:srgbClr val="0070C0"/>
                </a:solidFill>
                <a:latin typeface="Times New Roman" pitchFamily="18" charset="0"/>
                <a:cs typeface="Times New Roman" pitchFamily="18" charset="0"/>
              </a:rPr>
              <a:t>помещения содержатся в чистоте. Пищеблок и туалеты ежедневно убирают с использованием дезинфицирующих средств. В туалетах ежедневной дезинфекции подлежат полы, дверные ручки, барашки кранов, раковины и унитазы. </a:t>
            </a:r>
            <a:r>
              <a:rPr lang="ru-RU" sz="1650" b="1" dirty="0" smtClean="0">
                <a:solidFill>
                  <a:srgbClr val="0070C0"/>
                </a:solidFill>
                <a:latin typeface="Times New Roman" pitchFamily="18" charset="0"/>
                <a:cs typeface="Times New Roman" pitchFamily="18" charset="0"/>
              </a:rPr>
              <a:t>Влажную </a:t>
            </a:r>
            <a:r>
              <a:rPr lang="ru-RU" sz="1650" b="1" dirty="0">
                <a:solidFill>
                  <a:srgbClr val="0070C0"/>
                </a:solidFill>
                <a:latin typeface="Times New Roman" pitchFamily="18" charset="0"/>
                <a:cs typeface="Times New Roman" pitchFamily="18" charset="0"/>
              </a:rPr>
              <a:t>уборку помещений проводит техперсонал организаций. Не допускается привлекать к уборке санитарных узлов обучающихся и </a:t>
            </a:r>
            <a:r>
              <a:rPr lang="ru-RU" sz="1650" b="1" dirty="0" smtClean="0">
                <a:solidFill>
                  <a:srgbClr val="0070C0"/>
                </a:solidFill>
                <a:latin typeface="Times New Roman" pitchFamily="18" charset="0"/>
                <a:cs typeface="Times New Roman" pitchFamily="18" charset="0"/>
              </a:rPr>
              <a:t>воспитанников.</a:t>
            </a:r>
          </a:p>
          <a:p>
            <a:pPr marL="285750" indent="-285750" algn="just">
              <a:buFont typeface="Arial" pitchFamily="34" charset="0"/>
              <a:buChar char="•"/>
            </a:pPr>
            <a:r>
              <a:rPr lang="ru-RU" sz="1650" b="1" dirty="0" smtClean="0">
                <a:solidFill>
                  <a:srgbClr val="0070C0"/>
                </a:solidFill>
                <a:latin typeface="Times New Roman" pitchFamily="18" charset="0"/>
                <a:cs typeface="Times New Roman" pitchFamily="18" charset="0"/>
              </a:rPr>
              <a:t>Для </a:t>
            </a:r>
            <a:r>
              <a:rPr lang="ru-RU" sz="1650" b="1" dirty="0">
                <a:solidFill>
                  <a:srgbClr val="0070C0"/>
                </a:solidFill>
                <a:latin typeface="Times New Roman" pitchFamily="18" charset="0"/>
                <a:cs typeface="Times New Roman" pitchFamily="18" charset="0"/>
              </a:rPr>
              <a:t>проведения уборки используются моющие, дезинфицирующие средства разрешенные к применению, согласно документам нормирования. </a:t>
            </a:r>
            <a:r>
              <a:rPr lang="ru-RU" sz="1650" b="1" dirty="0" smtClean="0">
                <a:solidFill>
                  <a:srgbClr val="0070C0"/>
                </a:solidFill>
                <a:latin typeface="Times New Roman" pitchFamily="18" charset="0"/>
                <a:cs typeface="Times New Roman" pitchFamily="18" charset="0"/>
              </a:rPr>
              <a:t>Дезинфицирующие </a:t>
            </a:r>
            <a:r>
              <a:rPr lang="ru-RU" sz="1650" b="1" dirty="0">
                <a:solidFill>
                  <a:srgbClr val="0070C0"/>
                </a:solidFill>
                <a:latin typeface="Times New Roman" pitchFamily="18" charset="0"/>
                <a:cs typeface="Times New Roman" pitchFamily="18" charset="0"/>
              </a:rPr>
              <a:t>растворы готовят согласно инструкции производителя в маркированных емкостях с указанием даты приготовления раствора. Дезинфицирующие и моющие средства и их рабочие растворы хранятся в недоступных для обучающихся и воспитанников </a:t>
            </a:r>
            <a:r>
              <a:rPr lang="ru-RU" sz="1650" b="1" dirty="0" smtClean="0">
                <a:solidFill>
                  <a:srgbClr val="0070C0"/>
                </a:solidFill>
                <a:latin typeface="Times New Roman" pitchFamily="18" charset="0"/>
                <a:cs typeface="Times New Roman" pitchFamily="18" charset="0"/>
              </a:rPr>
              <a:t>местах.</a:t>
            </a:r>
          </a:p>
          <a:p>
            <a:pPr marL="285750" indent="-285750" algn="just">
              <a:buFont typeface="Arial" pitchFamily="34" charset="0"/>
              <a:buChar char="•"/>
            </a:pPr>
            <a:r>
              <a:rPr lang="ru-RU" sz="1650" b="1" dirty="0" smtClean="0">
                <a:solidFill>
                  <a:srgbClr val="0070C0"/>
                </a:solidFill>
                <a:latin typeface="Times New Roman" pitchFamily="18" charset="0"/>
                <a:cs typeface="Times New Roman" pitchFamily="18" charset="0"/>
              </a:rPr>
              <a:t>Уборочный </a:t>
            </a:r>
            <a:r>
              <a:rPr lang="ru-RU" sz="1650" b="1" dirty="0">
                <a:solidFill>
                  <a:srgbClr val="0070C0"/>
                </a:solidFill>
                <a:latin typeface="Times New Roman" pitchFamily="18" charset="0"/>
                <a:cs typeface="Times New Roman" pitchFamily="18" charset="0"/>
              </a:rPr>
              <a:t>инвентарь (тазы, ведра, щетки, ветошь) маркируют и закрепляют за отдельными помещениями (санитарные узлы, медицинский пункт, производственные помещения пищеблока, обеденный зал, рекреации, учебные кабинеты, спальные, производственные мастерские) и хранят в специально выделенных местах. </a:t>
            </a:r>
          </a:p>
          <a:p>
            <a:pPr algn="just"/>
            <a:r>
              <a:rPr lang="ru-RU" sz="1650" b="1" dirty="0">
                <a:solidFill>
                  <a:srgbClr val="0070C0"/>
                </a:solidFill>
                <a:latin typeface="Times New Roman" pitchFamily="18" charset="0"/>
                <a:cs typeface="Times New Roman" pitchFamily="18" charset="0"/>
              </a:rPr>
              <a:t> </a:t>
            </a:r>
            <a:r>
              <a:rPr lang="en-US" sz="1650" b="1" dirty="0">
                <a:solidFill>
                  <a:srgbClr val="0070C0"/>
                </a:solidFill>
                <a:latin typeface="Times New Roman" pitchFamily="18" charset="0"/>
                <a:cs typeface="Times New Roman" pitchFamily="18" charset="0"/>
              </a:rPr>
              <a:t>     </a:t>
            </a:r>
            <a:r>
              <a:rPr lang="ru-RU" sz="1650" b="1" dirty="0" smtClean="0">
                <a:solidFill>
                  <a:srgbClr val="0070C0"/>
                </a:solidFill>
                <a:latin typeface="Times New Roman" pitchFamily="18" charset="0"/>
                <a:cs typeface="Times New Roman" pitchFamily="18" charset="0"/>
              </a:rPr>
              <a:t>Уборочный </a:t>
            </a:r>
            <a:r>
              <a:rPr lang="ru-RU" sz="1650" b="1" dirty="0">
                <a:solidFill>
                  <a:srgbClr val="0070C0"/>
                </a:solidFill>
                <a:latin typeface="Times New Roman" pitchFamily="18" charset="0"/>
                <a:cs typeface="Times New Roman" pitchFamily="18" charset="0"/>
              </a:rPr>
              <a:t>инвентарь для санитарных узлов всех организаций имеет сигнальную маркировку. </a:t>
            </a:r>
            <a:endParaRPr lang="ru-RU" sz="1650" b="1" dirty="0" smtClean="0">
              <a:solidFill>
                <a:srgbClr val="0070C0"/>
              </a:solidFill>
              <a:latin typeface="Times New Roman" pitchFamily="18" charset="0"/>
              <a:cs typeface="Times New Roman" pitchFamily="18" charset="0"/>
            </a:endParaRPr>
          </a:p>
          <a:p>
            <a:pPr marL="285750" indent="-285750" algn="just">
              <a:buFont typeface="Arial" pitchFamily="34" charset="0"/>
              <a:buChar char="•"/>
            </a:pPr>
            <a:r>
              <a:rPr lang="ru-RU" sz="1650" b="1" dirty="0" smtClean="0">
                <a:solidFill>
                  <a:srgbClr val="0070C0"/>
                </a:solidFill>
                <a:latin typeface="Times New Roman" pitchFamily="18" charset="0"/>
                <a:cs typeface="Times New Roman" pitchFamily="18" charset="0"/>
              </a:rPr>
              <a:t>На </a:t>
            </a:r>
            <a:r>
              <a:rPr lang="ru-RU" sz="1650" b="1" dirty="0">
                <a:solidFill>
                  <a:srgbClr val="0070C0"/>
                </a:solidFill>
                <a:latin typeface="Times New Roman" pitchFamily="18" charset="0"/>
                <a:cs typeface="Times New Roman" pitchFamily="18" charset="0"/>
              </a:rPr>
              <a:t>объектах проводят мероприятия по дератизации и дезинсекции. Не допускается наличие насекомых, клещей и других членистоногих и </a:t>
            </a:r>
            <a:r>
              <a:rPr lang="ru-RU" sz="1650" b="1" dirty="0" smtClean="0">
                <a:solidFill>
                  <a:srgbClr val="0070C0"/>
                </a:solidFill>
                <a:latin typeface="Times New Roman" pitchFamily="18" charset="0"/>
                <a:cs typeface="Times New Roman" pitchFamily="18" charset="0"/>
              </a:rPr>
              <a:t>грызунов.</a:t>
            </a:r>
          </a:p>
          <a:p>
            <a:pPr marL="285750" indent="-285750" algn="just">
              <a:buFont typeface="Arial" pitchFamily="34" charset="0"/>
              <a:buChar char="•"/>
            </a:pPr>
            <a:r>
              <a:rPr lang="ru-RU" sz="1650" b="1" dirty="0" smtClean="0">
                <a:solidFill>
                  <a:srgbClr val="0070C0"/>
                </a:solidFill>
                <a:latin typeface="Times New Roman" pitchFamily="18" charset="0"/>
                <a:cs typeface="Times New Roman" pitchFamily="18" charset="0"/>
              </a:rPr>
              <a:t>Мусоросборники</a:t>
            </a:r>
            <a:r>
              <a:rPr lang="ru-RU" sz="1650" b="1" dirty="0">
                <a:solidFill>
                  <a:srgbClr val="0070C0"/>
                </a:solidFill>
                <a:latin typeface="Times New Roman" pitchFamily="18" charset="0"/>
                <a:cs typeface="Times New Roman" pitchFamily="18" charset="0"/>
              </a:rPr>
              <a:t>, оборудованные плотно закрывающимися крышками устанавливаются в хозяйственной зоне, на площадке с водонепроницаемым покрытием, доступным для очистки и дезинфекции, огражденной с трех сторон. Мусоросборники (контейнеры) очищаются, моются и </a:t>
            </a:r>
            <a:r>
              <a:rPr lang="ru-RU" sz="1650" b="1" dirty="0" smtClean="0">
                <a:solidFill>
                  <a:srgbClr val="0070C0"/>
                </a:solidFill>
                <a:latin typeface="Times New Roman" pitchFamily="18" charset="0"/>
                <a:cs typeface="Times New Roman" pitchFamily="18" charset="0"/>
              </a:rPr>
              <a:t>дезинфицируются. Для </a:t>
            </a:r>
            <a:r>
              <a:rPr lang="ru-RU" sz="1650" b="1" dirty="0">
                <a:solidFill>
                  <a:srgbClr val="0070C0"/>
                </a:solidFill>
                <a:latin typeface="Times New Roman" pitchFamily="18" charset="0"/>
                <a:cs typeface="Times New Roman" pitchFamily="18" charset="0"/>
              </a:rPr>
              <a:t>сбора мусора с объектов, размещенных на первых этажах многоквартирного жилого дома, во встроено – пристроенных помещениях используются общие мусоросборники жилого дома или контейнеры. </a:t>
            </a:r>
          </a:p>
        </p:txBody>
      </p:sp>
    </p:spTree>
    <p:extLst>
      <p:ext uri="{BB962C8B-B14F-4D97-AF65-F5344CB8AC3E}">
        <p14:creationId xmlns:p14="http://schemas.microsoft.com/office/powerpoint/2010/main" val="188889779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dUVaNioeQEy1srSxzx_jYw"/>
</p:tagLst>
</file>

<file path=ppt/tags/tag20.xml><?xml version="1.0" encoding="utf-8"?>
<p:tagLst xmlns:a="http://schemas.openxmlformats.org/drawingml/2006/main" xmlns:r="http://schemas.openxmlformats.org/officeDocument/2006/relationships" xmlns:p="http://schemas.openxmlformats.org/presentationml/2006/main">
  <p:tag name="NAME" val="Logo"/>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dUVaNioeQEy1srSxzx_jYw"/>
</p:tagLst>
</file>

<file path=ppt/tags/tag24.xml><?xml version="1.0" encoding="utf-8"?>
<p:tagLst xmlns:a="http://schemas.openxmlformats.org/drawingml/2006/main" xmlns:r="http://schemas.openxmlformats.org/officeDocument/2006/relationships" xmlns:p="http://schemas.openxmlformats.org/presentationml/2006/main">
  <p:tag name="NAME" val="Moon"/>
</p:tagLst>
</file>

<file path=ppt/tags/tag25.xml><?xml version="1.0" encoding="utf-8"?>
<p:tagLst xmlns:a="http://schemas.openxmlformats.org/drawingml/2006/main" xmlns:r="http://schemas.openxmlformats.org/officeDocument/2006/relationships" xmlns:p="http://schemas.openxmlformats.org/presentationml/2006/main">
  <p:tag name="NAME" val="Moon"/>
</p:tagLst>
</file>

<file path=ppt/tags/tag26.xml><?xml version="1.0" encoding="utf-8"?>
<p:tagLst xmlns:a="http://schemas.openxmlformats.org/drawingml/2006/main" xmlns:r="http://schemas.openxmlformats.org/officeDocument/2006/relationships" xmlns:p="http://schemas.openxmlformats.org/presentationml/2006/main">
  <p:tag name="NAME" val="Moon"/>
</p:tagLst>
</file>

<file path=ppt/tags/tag27.xml><?xml version="1.0" encoding="utf-8"?>
<p:tagLst xmlns:a="http://schemas.openxmlformats.org/drawingml/2006/main" xmlns:r="http://schemas.openxmlformats.org/officeDocument/2006/relationships" xmlns:p="http://schemas.openxmlformats.org/presentationml/2006/main">
  <p:tag name="NAME" val="Moon"/>
</p:tagLst>
</file>

<file path=ppt/tags/tag28.xml><?xml version="1.0" encoding="utf-8"?>
<p:tagLst xmlns:a="http://schemas.openxmlformats.org/drawingml/2006/main" xmlns:r="http://schemas.openxmlformats.org/officeDocument/2006/relationships" xmlns:p="http://schemas.openxmlformats.org/presentationml/2006/main">
  <p:tag name="NAME" val="Moon"/>
</p:tagLst>
</file>

<file path=ppt/tags/tag29.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1.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3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3.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5.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7.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8.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NAME" val="Logo"/>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dUVaNioeQEy1srSxzx_jYw"/>
</p:tagLst>
</file>

<file path=ppt/tags/tag45.xml><?xml version="1.0" encoding="utf-8"?>
<p:tagLst xmlns:a="http://schemas.openxmlformats.org/drawingml/2006/main" xmlns:r="http://schemas.openxmlformats.org/officeDocument/2006/relationships" xmlns:p="http://schemas.openxmlformats.org/presentationml/2006/main">
  <p:tag name="NAME" val="Moon"/>
</p:tagLst>
</file>

<file path=ppt/tags/tag46.xml><?xml version="1.0" encoding="utf-8"?>
<p:tagLst xmlns:a="http://schemas.openxmlformats.org/drawingml/2006/main" xmlns:r="http://schemas.openxmlformats.org/officeDocument/2006/relationships" xmlns:p="http://schemas.openxmlformats.org/presentationml/2006/main">
  <p:tag name="NAME" val="Moon"/>
</p:tagLst>
</file>

<file path=ppt/tags/tag47.xml><?xml version="1.0" encoding="utf-8"?>
<p:tagLst xmlns:a="http://schemas.openxmlformats.org/drawingml/2006/main" xmlns:r="http://schemas.openxmlformats.org/officeDocument/2006/relationships" xmlns:p="http://schemas.openxmlformats.org/presentationml/2006/main">
  <p:tag name="NAME" val="Moon"/>
</p:tagLst>
</file>

<file path=ppt/tags/tag48.xml><?xml version="1.0" encoding="utf-8"?>
<p:tagLst xmlns:a="http://schemas.openxmlformats.org/drawingml/2006/main" xmlns:r="http://schemas.openxmlformats.org/officeDocument/2006/relationships" xmlns:p="http://schemas.openxmlformats.org/presentationml/2006/main">
  <p:tag name="NAME" val="Moon"/>
</p:tagLst>
</file>

<file path=ppt/tags/tag49.xml><?xml version="1.0" encoding="utf-8"?>
<p:tagLst xmlns:a="http://schemas.openxmlformats.org/drawingml/2006/main" xmlns:r="http://schemas.openxmlformats.org/officeDocument/2006/relationships" xmlns:p="http://schemas.openxmlformats.org/presentationml/2006/main">
  <p:tag name="NAME" val="Moon"/>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5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5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5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5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5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5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5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5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NAME" val="Logo"/>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NOPREFERENCE" val="Fals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sYHqtuu2_kWwuu8EKVxPmA"/>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b0xxPWSXPUqa97uWUL6QGg"/>
</p:tagLst>
</file>

<file path=ppt/tags/tag69.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sYHqtuu2_kWwuu8EKVxPmA"/>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b0xxPWSXPUqa97uWUL6QGg"/>
</p:tagLst>
</file>

<file path=ppt/tags/tag73.xml><?xml version="1.0" encoding="utf-8"?>
<p:tagLst xmlns:a="http://schemas.openxmlformats.org/drawingml/2006/main" xmlns:r="http://schemas.openxmlformats.org/officeDocument/2006/relationships" xmlns:p="http://schemas.openxmlformats.org/presentationml/2006/main">
  <p:tag name="NOPREFERENCE" val="Fals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sYHqtuu2_kWwuu8EKVxPmA"/>
</p:tagLst>
</file>

<file path=ppt/tags/tag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irm Format - template">
  <a:themeElements>
    <a:clrScheme name="Custom 15">
      <a:dk1>
        <a:srgbClr val="000000"/>
      </a:dk1>
      <a:lt1>
        <a:srgbClr val="FFFFFF"/>
      </a:lt1>
      <a:dk2>
        <a:srgbClr val="002960"/>
      </a:dk2>
      <a:lt2>
        <a:srgbClr val="FFFFFF"/>
      </a:lt2>
      <a:accent1>
        <a:srgbClr val="C9F0FF"/>
      </a:accent1>
      <a:accent2>
        <a:srgbClr val="00ADEF"/>
      </a:accent2>
      <a:accent3>
        <a:srgbClr val="0065BD"/>
      </a:accent3>
      <a:accent4>
        <a:srgbClr val="002960"/>
      </a:accent4>
      <a:accent5>
        <a:srgbClr val="F9C61C"/>
      </a:accent5>
      <a:accent6>
        <a:srgbClr val="808080"/>
      </a:accent6>
      <a:hlink>
        <a:srgbClr val="006983"/>
      </a:hlink>
      <a:folHlink>
        <a:srgbClr val="333333"/>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cKinsey Grey-Blue">
        <a:dk1>
          <a:srgbClr val="000000"/>
        </a:dk1>
        <a:lt1>
          <a:srgbClr val="FFFFFF"/>
        </a:lt1>
        <a:dk2>
          <a:srgbClr val="002960"/>
        </a:dk2>
        <a:lt2>
          <a:srgbClr val="FFFFFF"/>
        </a:lt2>
        <a:accent1>
          <a:srgbClr val="C5C5C5"/>
        </a:accent1>
        <a:accent2>
          <a:srgbClr val="00ADEF"/>
        </a:accent2>
        <a:accent3>
          <a:srgbClr val="0065BD"/>
        </a:accent3>
        <a:accent4>
          <a:srgbClr val="002960"/>
        </a:accent4>
        <a:accent5>
          <a:srgbClr val="F27F00"/>
        </a:accent5>
        <a:accent6>
          <a:srgbClr val="808080"/>
        </a:accent6>
        <a:hlink>
          <a:srgbClr val="0065BD"/>
        </a:hlink>
        <a:folHlink>
          <a:srgbClr val="002960"/>
        </a:folHlink>
      </a:clrScheme>
      <a:clrMap bg1="lt1" tx1="dk1" bg2="lt2" tx2="dk2" accent1="accent1" accent2="accent2" accent3="accent3" accent4="accent4" accent5="accent5" accent6="accent6" hlink="hlink" folHlink="folHlink"/>
    </a:extraClrScheme>
    <a:extraClrScheme>
      <a:clrScheme name="McKinsey Cyan-Blue">
        <a:dk1>
          <a:srgbClr val="000000"/>
        </a:dk1>
        <a:lt1>
          <a:srgbClr val="FFFFFF"/>
        </a:lt1>
        <a:dk2>
          <a:srgbClr val="002960"/>
        </a:dk2>
        <a:lt2>
          <a:srgbClr val="FFFFFF"/>
        </a:lt2>
        <a:accent1>
          <a:srgbClr val="C9F0FF"/>
        </a:accent1>
        <a:accent2>
          <a:srgbClr val="00ADEF"/>
        </a:accent2>
        <a:accent3>
          <a:srgbClr val="0065BD"/>
        </a:accent3>
        <a:accent4>
          <a:srgbClr val="002960"/>
        </a:accent4>
        <a:accent5>
          <a:srgbClr val="F27F00"/>
        </a:accent5>
        <a:accent6>
          <a:srgbClr val="808080"/>
        </a:accent6>
        <a:hlink>
          <a:srgbClr val="006983"/>
        </a:hlink>
        <a:folHlink>
          <a:srgbClr val="33333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Firm Format - template - LOP - normal" id="{9B1EEE48-FBB1-4441-A18B-EA0D61F9D5CF}" vid="{46CCEF6C-6F35-4EC3-B141-99BB08E4FC4A}"/>
    </a:ext>
  </a:extLst>
</a:theme>
</file>

<file path=ppt/theme/theme3.xml><?xml version="1.0" encoding="utf-8"?>
<a:theme xmlns:a="http://schemas.openxmlformats.org/drawingml/2006/main" name="1_Firm Format - template">
  <a:themeElements>
    <a:clrScheme name="Custom 15">
      <a:dk1>
        <a:srgbClr val="000000"/>
      </a:dk1>
      <a:lt1>
        <a:srgbClr val="FFFFFF"/>
      </a:lt1>
      <a:dk2>
        <a:srgbClr val="002960"/>
      </a:dk2>
      <a:lt2>
        <a:srgbClr val="FFFFFF"/>
      </a:lt2>
      <a:accent1>
        <a:srgbClr val="C9F0FF"/>
      </a:accent1>
      <a:accent2>
        <a:srgbClr val="00ADEF"/>
      </a:accent2>
      <a:accent3>
        <a:srgbClr val="0065BD"/>
      </a:accent3>
      <a:accent4>
        <a:srgbClr val="002960"/>
      </a:accent4>
      <a:accent5>
        <a:srgbClr val="F9C61C"/>
      </a:accent5>
      <a:accent6>
        <a:srgbClr val="808080"/>
      </a:accent6>
      <a:hlink>
        <a:srgbClr val="006983"/>
      </a:hlink>
      <a:folHlink>
        <a:srgbClr val="333333"/>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cKinsey Grey-Blue">
        <a:dk1>
          <a:srgbClr val="000000"/>
        </a:dk1>
        <a:lt1>
          <a:srgbClr val="FFFFFF"/>
        </a:lt1>
        <a:dk2>
          <a:srgbClr val="002960"/>
        </a:dk2>
        <a:lt2>
          <a:srgbClr val="FFFFFF"/>
        </a:lt2>
        <a:accent1>
          <a:srgbClr val="C5C5C5"/>
        </a:accent1>
        <a:accent2>
          <a:srgbClr val="00ADEF"/>
        </a:accent2>
        <a:accent3>
          <a:srgbClr val="0065BD"/>
        </a:accent3>
        <a:accent4>
          <a:srgbClr val="002960"/>
        </a:accent4>
        <a:accent5>
          <a:srgbClr val="F27F00"/>
        </a:accent5>
        <a:accent6>
          <a:srgbClr val="808080"/>
        </a:accent6>
        <a:hlink>
          <a:srgbClr val="0065BD"/>
        </a:hlink>
        <a:folHlink>
          <a:srgbClr val="002960"/>
        </a:folHlink>
      </a:clrScheme>
      <a:clrMap bg1="lt1" tx1="dk1" bg2="lt2" tx2="dk2" accent1="accent1" accent2="accent2" accent3="accent3" accent4="accent4" accent5="accent5" accent6="accent6" hlink="hlink" folHlink="folHlink"/>
    </a:extraClrScheme>
    <a:extraClrScheme>
      <a:clrScheme name="McKinsey Cyan-Blue">
        <a:dk1>
          <a:srgbClr val="000000"/>
        </a:dk1>
        <a:lt1>
          <a:srgbClr val="FFFFFF"/>
        </a:lt1>
        <a:dk2>
          <a:srgbClr val="002960"/>
        </a:dk2>
        <a:lt2>
          <a:srgbClr val="FFFFFF"/>
        </a:lt2>
        <a:accent1>
          <a:srgbClr val="C9F0FF"/>
        </a:accent1>
        <a:accent2>
          <a:srgbClr val="00ADEF"/>
        </a:accent2>
        <a:accent3>
          <a:srgbClr val="0065BD"/>
        </a:accent3>
        <a:accent4>
          <a:srgbClr val="002960"/>
        </a:accent4>
        <a:accent5>
          <a:srgbClr val="F27F00"/>
        </a:accent5>
        <a:accent6>
          <a:srgbClr val="808080"/>
        </a:accent6>
        <a:hlink>
          <a:srgbClr val="006983"/>
        </a:hlink>
        <a:folHlink>
          <a:srgbClr val="33333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Firm Format - template - LOP - normal" id="{9B1EEE48-FBB1-4441-A18B-EA0D61F9D5CF}" vid="{46CCEF6C-6F35-4EC3-B141-99BB08E4FC4A}"/>
    </a:ext>
  </a:extLst>
</a:theme>
</file>

<file path=ppt/theme/theme4.xml><?xml version="1.0" encoding="utf-8"?>
<a:theme xmlns:a="http://schemas.openxmlformats.org/drawingml/2006/main" name="2_Firm Format - template">
  <a:themeElements>
    <a:clrScheme name="Custom 15">
      <a:dk1>
        <a:srgbClr val="000000"/>
      </a:dk1>
      <a:lt1>
        <a:srgbClr val="FFFFFF"/>
      </a:lt1>
      <a:dk2>
        <a:srgbClr val="002960"/>
      </a:dk2>
      <a:lt2>
        <a:srgbClr val="FFFFFF"/>
      </a:lt2>
      <a:accent1>
        <a:srgbClr val="C9F0FF"/>
      </a:accent1>
      <a:accent2>
        <a:srgbClr val="00ADEF"/>
      </a:accent2>
      <a:accent3>
        <a:srgbClr val="0065BD"/>
      </a:accent3>
      <a:accent4>
        <a:srgbClr val="002960"/>
      </a:accent4>
      <a:accent5>
        <a:srgbClr val="F9C61C"/>
      </a:accent5>
      <a:accent6>
        <a:srgbClr val="808080"/>
      </a:accent6>
      <a:hlink>
        <a:srgbClr val="006983"/>
      </a:hlink>
      <a:folHlink>
        <a:srgbClr val="333333"/>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cKinsey Grey-Blue">
        <a:dk1>
          <a:srgbClr val="000000"/>
        </a:dk1>
        <a:lt1>
          <a:srgbClr val="FFFFFF"/>
        </a:lt1>
        <a:dk2>
          <a:srgbClr val="002960"/>
        </a:dk2>
        <a:lt2>
          <a:srgbClr val="FFFFFF"/>
        </a:lt2>
        <a:accent1>
          <a:srgbClr val="C5C5C5"/>
        </a:accent1>
        <a:accent2>
          <a:srgbClr val="00ADEF"/>
        </a:accent2>
        <a:accent3>
          <a:srgbClr val="0065BD"/>
        </a:accent3>
        <a:accent4>
          <a:srgbClr val="002960"/>
        </a:accent4>
        <a:accent5>
          <a:srgbClr val="F27F00"/>
        </a:accent5>
        <a:accent6>
          <a:srgbClr val="808080"/>
        </a:accent6>
        <a:hlink>
          <a:srgbClr val="0065BD"/>
        </a:hlink>
        <a:folHlink>
          <a:srgbClr val="002960"/>
        </a:folHlink>
      </a:clrScheme>
      <a:clrMap bg1="lt1" tx1="dk1" bg2="lt2" tx2="dk2" accent1="accent1" accent2="accent2" accent3="accent3" accent4="accent4" accent5="accent5" accent6="accent6" hlink="hlink" folHlink="folHlink"/>
    </a:extraClrScheme>
    <a:extraClrScheme>
      <a:clrScheme name="McKinsey Cyan-Blue">
        <a:dk1>
          <a:srgbClr val="000000"/>
        </a:dk1>
        <a:lt1>
          <a:srgbClr val="FFFFFF"/>
        </a:lt1>
        <a:dk2>
          <a:srgbClr val="002960"/>
        </a:dk2>
        <a:lt2>
          <a:srgbClr val="FFFFFF"/>
        </a:lt2>
        <a:accent1>
          <a:srgbClr val="C9F0FF"/>
        </a:accent1>
        <a:accent2>
          <a:srgbClr val="00ADEF"/>
        </a:accent2>
        <a:accent3>
          <a:srgbClr val="0065BD"/>
        </a:accent3>
        <a:accent4>
          <a:srgbClr val="002960"/>
        </a:accent4>
        <a:accent5>
          <a:srgbClr val="F27F00"/>
        </a:accent5>
        <a:accent6>
          <a:srgbClr val="808080"/>
        </a:accent6>
        <a:hlink>
          <a:srgbClr val="006983"/>
        </a:hlink>
        <a:folHlink>
          <a:srgbClr val="33333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Firm Format - template - LOP - normal" id="{9B1EEE48-FBB1-4441-A18B-EA0D61F9D5CF}" vid="{46CCEF6C-6F35-4EC3-B141-99BB08E4FC4A}"/>
    </a:ext>
  </a:ext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6279</TotalTime>
  <Words>7144</Words>
  <Application>Microsoft Office PowerPoint</Application>
  <PresentationFormat>Лист A4 (210x297 мм)</PresentationFormat>
  <Paragraphs>992</Paragraphs>
  <Slides>39</Slides>
  <Notes>10</Notes>
  <HiddenSlides>0</HiddenSlides>
  <MMClips>0</MMClips>
  <ScaleCrop>false</ScaleCrop>
  <HeadingPairs>
    <vt:vector size="6" baseType="variant">
      <vt:variant>
        <vt:lpstr>Тема</vt:lpstr>
      </vt:variant>
      <vt:variant>
        <vt:i4>4</vt:i4>
      </vt:variant>
      <vt:variant>
        <vt:lpstr>Внедренные серверы OLE</vt:lpstr>
      </vt:variant>
      <vt:variant>
        <vt:i4>1</vt:i4>
      </vt:variant>
      <vt:variant>
        <vt:lpstr>Заголовки слайдов</vt:lpstr>
      </vt:variant>
      <vt:variant>
        <vt:i4>39</vt:i4>
      </vt:variant>
    </vt:vector>
  </HeadingPairs>
  <TitlesOfParts>
    <vt:vector size="44" baseType="lpstr">
      <vt:lpstr>Тема Office</vt:lpstr>
      <vt:lpstr>Firm Format - template</vt:lpstr>
      <vt:lpstr>1_Firm Format - template</vt:lpstr>
      <vt:lpstr>2_Firm Format - template</vt:lpstr>
      <vt:lpstr>think-cell Slide</vt:lpstr>
      <vt:lpstr>   Санитарных правил "Санитарно-эпидемиологические требования к детским оздоровительным и санаторным объектам Приказ Министра здравоохранения Республики Казахстан от 3 апреля 2018 года № 146 " </vt:lpstr>
      <vt:lpstr>Презентация PowerPoint</vt:lpstr>
      <vt:lpstr>Презентация PowerPoint</vt:lpstr>
      <vt:lpstr>Санитарно-эпидемиологические требования к  выбору земельного участка под строительство, проектированию, эксплуатации, реконструкции объектов</vt:lpstr>
      <vt:lpstr>Презентация PowerPoint</vt:lpstr>
      <vt:lpstr>Санитарно-эпидемиологические требования  к водоснабжению, водоотведению, теплоснабжению, освещению,  вентиляции, кондиционированию объектов</vt:lpstr>
      <vt:lpstr>Санитарно-эпидемиологические требования  к водоснабжению, водоотведению, теплоснабжению, освещению,  вентиляции, кондиционированию объектов</vt:lpstr>
      <vt:lpstr>Презентация PowerPoint</vt:lpstr>
      <vt:lpstr>Санитарно-эпидемиологические требования к ремонту и содержанию помещений объектов</vt:lpstr>
      <vt:lpstr>Презентация PowerPoint</vt:lpstr>
      <vt:lpstr>Санитарно-эпидемиологические требования к условиям проживания</vt:lpstr>
      <vt:lpstr>Санитарно-эпидемиологические требования к условиям проживания</vt:lpstr>
      <vt:lpstr>Презентация PowerPoint</vt:lpstr>
      <vt:lpstr>Презентация PowerPoint</vt:lpstr>
      <vt:lpstr>Презентация PowerPoint</vt:lpstr>
      <vt:lpstr>Санитарно-эпидемиологические требования  к условиям питания на объектах</vt:lpstr>
      <vt:lpstr>Санитарно-эпидемиологические требования  к условиям питания на объектах</vt:lpstr>
      <vt:lpstr>Санитарно-эпидемиологические требования  к условиям питания на объектах</vt:lpstr>
      <vt:lpstr>Требования к производственному контролю, условиям труда и бытовому обслуживанию персонала</vt:lpstr>
      <vt:lpstr>Приказ и.о. Министра национальной экономики Республики Казахстан от 24 февраля 2015 года № 128. «Об утверждении Правил проведения обязательных медицинских осмотров»   Порядок проведения обязательных медицинских осмотров декретированных групп населения</vt:lpstr>
      <vt:lpstr>Приложение 4 к Правилам проведения обязательных медицинских осмотров  Перечень работников, подлежащих обязательным медицинским врачебным осмотрам, а также кратность и объем лабораторных и функциональных исследований лиц, работающих на эпидемиологический значимых объектах</vt:lpstr>
      <vt:lpstr>Презентация PowerPoint</vt:lpstr>
      <vt:lpstr>Санитарно-эпидемиологические требования  к медицинскому обеспечению на объектах</vt:lpstr>
      <vt:lpstr>Санитарно-эпидемиологические требования к содержанию пляжей и ДОО палаточного (юрточного) типа Параграф 1. Санитарно-эпидемиологические требования к содержанию пляжей</vt:lpstr>
      <vt:lpstr>Санитарно-эпидемиологические требования к содержанию пляжей и ДОО палаточного (юрточного) типа Параграф 2. Санитарно-эпидемиологические требования к содержанию ДОО палаточного ( юрточного) типа</vt:lpstr>
      <vt:lpstr>Санитарно-эпидемиологические требования к содержанию пляжей и ДОО палаточного (юрточного) типа Параграф 2. Санитарно-эпидемиологические требования к содержанию ДОО палаточного ( юрточного) типа</vt:lpstr>
      <vt:lpstr>Санитарно-эпидемиологические требования к содержанию пляжей и ДОО палаточного (юрточного) типа Параграф 2. Санитарно-эпидемиологические требования к содержанию ДОО палаточного ( юрточного) типа</vt:lpstr>
      <vt:lpstr> Лабораторно-инструментальные исследования</vt:lpstr>
      <vt:lpstr>Уровни искусственного освещения помещений</vt:lpstr>
      <vt:lpstr>Замена продуктов </vt:lpstr>
      <vt:lpstr>Набор продуктов в детских оздоровительных объектах в день на одного ребенка</vt:lpstr>
      <vt:lpstr> Масса порции (в граммах) для детей и подростков в зависимости от возраста (в годах)</vt:lpstr>
      <vt:lpstr>    Бракеражный журнал скоропортящейся пищевой продукции и полуфабрикатов </vt:lpstr>
      <vt:lpstr>  Журнал "С-витаминизации"</vt:lpstr>
      <vt:lpstr>   Журнал органолептической оценки качества блюд и кулинарных изделий</vt:lpstr>
      <vt:lpstr>   Журнал результатов осмотра работников пищеблока</vt:lpstr>
      <vt:lpstr>    Оценка эффективности оздоровления детей в условиях детских оздоровительных объектов </vt:lpstr>
      <vt:lpstr>  Оценка индексов ортостатической пробы</vt:lpstr>
      <vt:lpstr>  Динамика показателей эффективности оздоровления детей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Saltanat T. Salykbayeva</dc:creator>
  <cp:lastModifiedBy>Лось</cp:lastModifiedBy>
  <cp:revision>1517</cp:revision>
  <cp:lastPrinted>2017-08-09T03:28:08Z</cp:lastPrinted>
  <dcterms:created xsi:type="dcterms:W3CDTF">2017-03-15T14:38:18Z</dcterms:created>
  <dcterms:modified xsi:type="dcterms:W3CDTF">2019-05-15T06:04:51Z</dcterms:modified>
</cp:coreProperties>
</file>