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"/>
  </p:notesMasterIdLst>
  <p:sldIdLst>
    <p:sldId id="331" r:id="rId2"/>
    <p:sldId id="324" r:id="rId3"/>
    <p:sldId id="325" r:id="rId4"/>
    <p:sldId id="326" r:id="rId5"/>
    <p:sldId id="327" r:id="rId6"/>
    <p:sldId id="328" r:id="rId7"/>
    <p:sldId id="330" r:id="rId8"/>
    <p:sldId id="31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7C80"/>
    <a:srgbClr val="FF9900"/>
    <a:srgbClr val="FFFF00"/>
    <a:srgbClr val="66CCFF"/>
    <a:srgbClr val="0033CC"/>
    <a:srgbClr val="DDDDDD"/>
    <a:srgbClr val="FF00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98" autoAdjust="0"/>
    <p:restoredTop sz="92072" autoAdjust="0"/>
  </p:normalViewPr>
  <p:slideViewPr>
    <p:cSldViewPr>
      <p:cViewPr>
        <p:scale>
          <a:sx n="75" d="100"/>
          <a:sy n="75" d="100"/>
        </p:scale>
        <p:origin x="-1182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2220F3-7617-43DB-AD63-770DFCDA5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2E6625-6736-4C10-88F3-8B24A5F9F79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 связи с осложнением эпидемиологической ситуации в Европейском регионе, с завозом дикого полиовируса на территорию Таджикистана </a:t>
            </a:r>
          </a:p>
          <a:p>
            <a:pPr eaLnBrk="1" hangingPunct="1"/>
            <a:r>
              <a:rPr lang="ru-RU" smtClean="0"/>
              <a:t>в республике  внедрены комплекс мероприятий направленные на обеспечение</a:t>
            </a:r>
          </a:p>
          <a:p>
            <a:pPr eaLnBrk="1" hangingPunct="1"/>
            <a:r>
              <a:rPr lang="ru-RU" smtClean="0"/>
              <a:t>1. Совершенствования координационной и методической работы;</a:t>
            </a:r>
          </a:p>
          <a:p>
            <a:pPr eaLnBrk="1" hangingPunct="1"/>
            <a:r>
              <a:rPr lang="ru-RU" smtClean="0"/>
              <a:t>2. Усиления противоэпидемических мероприятий на государственных границах с целью предупреждения завоза дикого полиовируса,</a:t>
            </a:r>
          </a:p>
          <a:p>
            <a:pPr eaLnBrk="1" hangingPunct="1"/>
            <a:r>
              <a:rPr lang="ru-RU" smtClean="0"/>
              <a:t>3. Повышение уровня охвата профпрививками против полиомиелита детей до 15 лет;</a:t>
            </a:r>
          </a:p>
          <a:p>
            <a:pPr eaLnBrk="1" hangingPunct="1"/>
            <a:r>
              <a:rPr lang="ru-RU" smtClean="0"/>
              <a:t>4. Активизация санитарно-просветительной работы с более широким охватом населения.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075ABF-F294-4E59-A0EE-B3D10E56AB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BA032-F709-483E-AA3A-8782DFF972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A2EB9E-7A81-4784-93BB-2D477E3410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C4CF8-909E-4970-AC4C-7E97F7E312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82E83-1E51-416C-9CA4-EAA5CCCB3E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8BEF1-FF77-497B-9C8D-F8D73A7121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2FEEC-1B8C-41D0-978C-0DD16DE7B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B4ADA-FC3A-498A-885D-DF2594A984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E7578-8694-4D9C-9DED-40415CFBED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5030A0-541B-4E65-B41E-B81FA1E5CD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17DAA-24F9-4A66-A019-33A2658309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40416F-4B4E-437D-8819-E409DCCE0C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524625"/>
            <a:ext cx="9144000" cy="33337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rgbClr val="FFFF00">
                  <a:alpha val="83000"/>
                </a:srgbClr>
              </a:gs>
              <a:gs pos="100000">
                <a:srgbClr val="FF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6516688" y="6597650"/>
            <a:ext cx="1511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00" b="1" i="1">
                <a:solidFill>
                  <a:srgbClr val="FF0000"/>
                </a:solidFill>
              </a:rPr>
              <a:t>Астана. 31.05.2010 г.</a:t>
            </a:r>
          </a:p>
        </p:txBody>
      </p:sp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836613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rgbClr val="FFFF00">
                  <a:alpha val="83000"/>
                </a:srgbClr>
              </a:gs>
              <a:gs pos="100000">
                <a:srgbClr val="FF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 spd="med">
    <p:push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Меры профилактики ОКИ</a:t>
            </a:r>
            <a:endParaRPr lang="ru-RU" b="1" dirty="0"/>
          </a:p>
        </p:txBody>
      </p:sp>
    </p:spTree>
  </p:cSld>
  <p:clrMapOvr>
    <a:masterClrMapping/>
  </p:clrMapOvr>
  <p:transition spd="med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 </a:t>
            </a:r>
            <a:r>
              <a:rPr lang="ru-RU" sz="2800" b="1" dirty="0" smtClean="0"/>
              <a:t>Пять ключевых правил по профилактике кишечных инфекций, пищевых отравлений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2800" b="1" dirty="0" smtClean="0"/>
          </a:p>
          <a:p>
            <a:pPr eaLnBrk="1" hangingPunct="1">
              <a:buFontTx/>
              <a:buNone/>
            </a:pPr>
            <a:r>
              <a:rPr lang="ru-RU" sz="2800" b="1" dirty="0" smtClean="0"/>
              <a:t> </a:t>
            </a:r>
            <a:r>
              <a:rPr lang="ru-RU" sz="2800" b="1" i="1" dirty="0" smtClean="0"/>
              <a:t>1. Поддерживайте чистоту</a:t>
            </a: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2800" b="1" i="1" dirty="0" smtClean="0"/>
              <a:t>2. Отделяйте сырое и приготовленное</a:t>
            </a:r>
            <a:endParaRPr lang="ru-RU" sz="2800" i="1" dirty="0" smtClean="0"/>
          </a:p>
          <a:p>
            <a:pPr eaLnBrk="1" hangingPunct="1">
              <a:buFontTx/>
              <a:buNone/>
            </a:pPr>
            <a:r>
              <a:rPr lang="ru-RU" sz="2800" b="1" i="1" dirty="0" smtClean="0"/>
              <a:t>3. Хорошо прожаривайте или проваривайте продукты</a:t>
            </a:r>
            <a:endParaRPr lang="ru-RU" sz="2800" i="1" dirty="0" smtClean="0"/>
          </a:p>
          <a:p>
            <a:pPr eaLnBrk="1" hangingPunct="1">
              <a:buFontTx/>
              <a:buNone/>
            </a:pPr>
            <a:r>
              <a:rPr lang="ru-RU" sz="2800" b="1" i="1" dirty="0" smtClean="0"/>
              <a:t>4. Храните продукты при безопасной температуре</a:t>
            </a:r>
            <a:endParaRPr lang="ru-RU" sz="2800" i="1" dirty="0" smtClean="0"/>
          </a:p>
          <a:p>
            <a:pPr eaLnBrk="1" hangingPunct="1">
              <a:buFontTx/>
              <a:buNone/>
            </a:pPr>
            <a:r>
              <a:rPr lang="ru-RU" sz="2800" b="1" i="1" dirty="0" smtClean="0"/>
              <a:t>5. Используйте безопасную воду и безопасные сырые продукты</a:t>
            </a:r>
            <a:endParaRPr lang="ru-RU" sz="2800" i="1" dirty="0" smtClean="0"/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ransition spd="med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i="1" smtClean="0"/>
              <a:t>1. Поддерживайте чистоту: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мойте руки, перед тем как брать продукты и приготовить пищу;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мойте руки после туалета;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вымойте и продезинфицируйте все поверхности и кухонные принадлежности, используемые для приготовления пищи;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предохраняйте кухню и продукты от насекомых, грызунов и других животных</a:t>
            </a:r>
          </a:p>
        </p:txBody>
      </p:sp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i="1" smtClean="0"/>
              <a:t>2. Отделяйте сырое и приготовленное:</a:t>
            </a:r>
            <a:r>
              <a:rPr lang="ru-RU" sz="4000" i="1" smtClean="0"/>
              <a:t/>
            </a:r>
            <a:br>
              <a:rPr lang="ru-RU" sz="4000" i="1" smtClean="0"/>
            </a:br>
            <a:endParaRPr lang="ru-RU" sz="4000" i="1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i="1" dirty="0" smtClean="0"/>
              <a:t>отделяйте сырое мясо, птицу и морские продукты от других пищевых продуктов;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i="1" dirty="0" smtClean="0"/>
              <a:t>для обработки сырых продуктов пользуйтесь отдельными кухонными приборами и принадлежностями, такими как ножи и разделочные доски;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i="1" dirty="0" smtClean="0"/>
              <a:t>храните продукты в закрытой посуде, для предотвращения контакта между сырыми и готовыми продуктами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</p:spTree>
  </p:cSld>
  <p:clrMapOvr>
    <a:masterClrMapping/>
  </p:clrMapOvr>
  <p:transition spd="med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800" b="1" i="1" smtClean="0"/>
              <a:t>3. Хорошо прожаривайте или проваривайте продукты:</a:t>
            </a:r>
            <a:r>
              <a:rPr lang="ru-RU" sz="2800" i="1" smtClean="0"/>
              <a:t/>
            </a:r>
            <a:br>
              <a:rPr lang="ru-RU" sz="2800" i="1" smtClean="0"/>
            </a:br>
            <a:endParaRPr lang="ru-RU" sz="2800" i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i="1" dirty="0" smtClean="0"/>
              <a:t>тщательно прожаривайте или проваривайте продукты, особенно мясо, птицу, яйца и морские продукты;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i="1" dirty="0" smtClean="0"/>
              <a:t>доводите такие блюда, как супы и жаркое, до кипения, чтобы быть уверенными, что они достигли 70°С. При готовке мяса или птицы их соки должны быть прозрачными, а не </a:t>
            </a:r>
            <a:r>
              <a:rPr lang="ru-RU" sz="2800" i="1" dirty="0" err="1" smtClean="0"/>
              <a:t>розовыми</a:t>
            </a:r>
            <a:r>
              <a:rPr lang="ru-RU" sz="2800" i="1" dirty="0" smtClean="0"/>
              <a:t>. Рекомендуется использование термометра;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i="1" dirty="0" smtClean="0"/>
              <a:t>тщательно подогревайте приготовленные продукты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</p:spTree>
  </p:cSld>
  <p:clrMapOvr>
    <a:masterClrMapping/>
  </p:clrMapOvr>
  <p:transition spd="med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i="1" smtClean="0"/>
              <a:t>4. Храните продукты при безопасной температуре:</a:t>
            </a:r>
            <a:r>
              <a:rPr lang="ru-RU" sz="4000" i="1" smtClean="0"/>
              <a:t/>
            </a:r>
            <a:br>
              <a:rPr lang="ru-RU" sz="4000" i="1" smtClean="0"/>
            </a:br>
            <a:endParaRPr lang="ru-RU" sz="4000" i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не оставляйте приготовленную пищу при комнатной температуре более чем на 2 часа;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охлаждайте без задержки все приготовленные и скоропортящиеся пищевые продукты (желательно ниже 5° С);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держите приготовленные блюда горячими (выше 60° С) вплоть до сервировки;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не храните пищу долго, даже в холодильнике;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не размораживайте продукты при комнатной температуре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</p:txBody>
      </p:sp>
    </p:spTree>
  </p:cSld>
  <p:clrMapOvr>
    <a:masterClrMapping/>
  </p:clrMapOvr>
  <p:transition spd="med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800" b="1" i="1" smtClean="0"/>
              <a:t>5. Используйте безопасную воду и безопасные сырые продукты:</a:t>
            </a:r>
            <a:r>
              <a:rPr lang="ru-RU" sz="2800" i="1" smtClean="0"/>
              <a:t/>
            </a:r>
            <a:br>
              <a:rPr lang="ru-RU" sz="2800" i="1" smtClean="0"/>
            </a:br>
            <a:endParaRPr lang="ru-RU" sz="2800" i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используйте безопасную воду или обеспечьте ее безопасность в результате обработки (кипячение);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выбирайте продукты, подвергнутые обработке в целях повышения их безопасности, например, пастеризованное молоко;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мойте фрукты и овощи, особенно когда они подаются в сыром виде;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i="1" dirty="0" smtClean="0"/>
              <a:t>не употребляйте продукты с истекшим сроком годности</a:t>
            </a:r>
            <a:endParaRPr lang="ru-RU" sz="2400" dirty="0" smtClean="0"/>
          </a:p>
        </p:txBody>
      </p:sp>
    </p:spTree>
  </p:cSld>
  <p:clrMapOvr>
    <a:masterClrMapping/>
  </p:clrMapOvr>
  <p:transition spd="med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684213" y="3259138"/>
            <a:ext cx="770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</TotalTime>
  <Words>372</Words>
  <Application>Microsoft Office PowerPoint</Application>
  <PresentationFormat>Экран (4:3)</PresentationFormat>
  <Paragraphs>40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Меры профилактики ОКИ</vt:lpstr>
      <vt:lpstr> Пять ключевых правил по профилактике кишечных инфекций, пищевых отравлений</vt:lpstr>
      <vt:lpstr>1. Поддерживайте чистоту: </vt:lpstr>
      <vt:lpstr>2. Отделяйте сырое и приготовленное: </vt:lpstr>
      <vt:lpstr>3. Хорошо прожаривайте или проваривайте продукты: </vt:lpstr>
      <vt:lpstr>4. Храните продукты при безопасной температуре: </vt:lpstr>
      <vt:lpstr>5. Используйте безопасную воду и безопасные сырые продукты: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farida</cp:lastModifiedBy>
  <cp:revision>55</cp:revision>
  <dcterms:created xsi:type="dcterms:W3CDTF">2009-12-02T10:57:02Z</dcterms:created>
  <dcterms:modified xsi:type="dcterms:W3CDTF">2019-05-15T04:17:56Z</dcterms:modified>
</cp:coreProperties>
</file>